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46"/>
  </p:notesMasterIdLst>
  <p:handoutMasterIdLst>
    <p:handoutMasterId r:id="rId47"/>
  </p:handoutMasterIdLst>
  <p:sldIdLst>
    <p:sldId id="1564" r:id="rId2"/>
    <p:sldId id="1567" r:id="rId3"/>
    <p:sldId id="694" r:id="rId4"/>
    <p:sldId id="1566" r:id="rId5"/>
    <p:sldId id="1572" r:id="rId6"/>
    <p:sldId id="294" r:id="rId7"/>
    <p:sldId id="1569"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1571" r:id="rId29"/>
    <p:sldId id="321" r:id="rId30"/>
    <p:sldId id="322" r:id="rId31"/>
    <p:sldId id="323" r:id="rId32"/>
    <p:sldId id="1652" r:id="rId33"/>
    <p:sldId id="1651" r:id="rId34"/>
    <p:sldId id="1653" r:id="rId35"/>
    <p:sldId id="324" r:id="rId36"/>
    <p:sldId id="325" r:id="rId37"/>
    <p:sldId id="455" r:id="rId38"/>
    <p:sldId id="456" r:id="rId39"/>
    <p:sldId id="457" r:id="rId40"/>
    <p:sldId id="458" r:id="rId41"/>
    <p:sldId id="459" r:id="rId42"/>
    <p:sldId id="460" r:id="rId43"/>
    <p:sldId id="1565" r:id="rId44"/>
    <p:sldId id="1650" r:id="rId45"/>
  </p:sldIdLst>
  <p:sldSz cx="9144000" cy="6858000" type="overhead"/>
  <p:notesSz cx="7315200" cy="9601200"/>
  <p:defaultTextStyle>
    <a:defPPr>
      <a:defRPr lang="en-US"/>
    </a:defPPr>
    <a:lvl1pPr algn="r" rtl="0" eaLnBrk="0" fontAlgn="base" hangingPunct="0">
      <a:spcBef>
        <a:spcPct val="0"/>
      </a:spcBef>
      <a:spcAft>
        <a:spcPct val="0"/>
      </a:spcAft>
      <a:defRPr sz="2400" kern="1200">
        <a:solidFill>
          <a:srgbClr val="0000FF"/>
        </a:solidFill>
        <a:latin typeface="Comic Sans MS" pitchFamily="66" charset="0"/>
        <a:ea typeface="+mn-ea"/>
        <a:cs typeface="+mn-cs"/>
      </a:defRPr>
    </a:lvl1pPr>
    <a:lvl2pPr marL="457200" algn="r" rtl="0" eaLnBrk="0" fontAlgn="base" hangingPunct="0">
      <a:spcBef>
        <a:spcPct val="0"/>
      </a:spcBef>
      <a:spcAft>
        <a:spcPct val="0"/>
      </a:spcAft>
      <a:defRPr sz="2400" kern="1200">
        <a:solidFill>
          <a:srgbClr val="0000FF"/>
        </a:solidFill>
        <a:latin typeface="Comic Sans MS" pitchFamily="66" charset="0"/>
        <a:ea typeface="+mn-ea"/>
        <a:cs typeface="+mn-cs"/>
      </a:defRPr>
    </a:lvl2pPr>
    <a:lvl3pPr marL="914400" algn="r" rtl="0" eaLnBrk="0" fontAlgn="base" hangingPunct="0">
      <a:spcBef>
        <a:spcPct val="0"/>
      </a:spcBef>
      <a:spcAft>
        <a:spcPct val="0"/>
      </a:spcAft>
      <a:defRPr sz="2400" kern="1200">
        <a:solidFill>
          <a:srgbClr val="0000FF"/>
        </a:solidFill>
        <a:latin typeface="Comic Sans MS" pitchFamily="66" charset="0"/>
        <a:ea typeface="+mn-ea"/>
        <a:cs typeface="+mn-cs"/>
      </a:defRPr>
    </a:lvl3pPr>
    <a:lvl4pPr marL="1371600" algn="r" rtl="0" eaLnBrk="0" fontAlgn="base" hangingPunct="0">
      <a:spcBef>
        <a:spcPct val="0"/>
      </a:spcBef>
      <a:spcAft>
        <a:spcPct val="0"/>
      </a:spcAft>
      <a:defRPr sz="2400" kern="1200">
        <a:solidFill>
          <a:srgbClr val="0000FF"/>
        </a:solidFill>
        <a:latin typeface="Comic Sans MS" pitchFamily="66" charset="0"/>
        <a:ea typeface="+mn-ea"/>
        <a:cs typeface="+mn-cs"/>
      </a:defRPr>
    </a:lvl4pPr>
    <a:lvl5pPr marL="1828800" algn="r" rtl="0" eaLnBrk="0" fontAlgn="base" hangingPunct="0">
      <a:spcBef>
        <a:spcPct val="0"/>
      </a:spcBef>
      <a:spcAft>
        <a:spcPct val="0"/>
      </a:spcAft>
      <a:defRPr sz="2400" kern="1200">
        <a:solidFill>
          <a:srgbClr val="0000FF"/>
        </a:solidFill>
        <a:latin typeface="Comic Sans MS" pitchFamily="66" charset="0"/>
        <a:ea typeface="+mn-ea"/>
        <a:cs typeface="+mn-cs"/>
      </a:defRPr>
    </a:lvl5pPr>
    <a:lvl6pPr marL="2286000" algn="l" defTabSz="914400" rtl="0" eaLnBrk="1" latinLnBrk="0" hangingPunct="1">
      <a:defRPr sz="2400" kern="1200">
        <a:solidFill>
          <a:srgbClr val="0000FF"/>
        </a:solidFill>
        <a:latin typeface="Comic Sans MS" pitchFamily="66" charset="0"/>
        <a:ea typeface="+mn-ea"/>
        <a:cs typeface="+mn-cs"/>
      </a:defRPr>
    </a:lvl6pPr>
    <a:lvl7pPr marL="2743200" algn="l" defTabSz="914400" rtl="0" eaLnBrk="1" latinLnBrk="0" hangingPunct="1">
      <a:defRPr sz="2400" kern="1200">
        <a:solidFill>
          <a:srgbClr val="0000FF"/>
        </a:solidFill>
        <a:latin typeface="Comic Sans MS" pitchFamily="66" charset="0"/>
        <a:ea typeface="+mn-ea"/>
        <a:cs typeface="+mn-cs"/>
      </a:defRPr>
    </a:lvl7pPr>
    <a:lvl8pPr marL="3200400" algn="l" defTabSz="914400" rtl="0" eaLnBrk="1" latinLnBrk="0" hangingPunct="1">
      <a:defRPr sz="2400" kern="1200">
        <a:solidFill>
          <a:srgbClr val="0000FF"/>
        </a:solidFill>
        <a:latin typeface="Comic Sans MS" pitchFamily="66" charset="0"/>
        <a:ea typeface="+mn-ea"/>
        <a:cs typeface="+mn-cs"/>
      </a:defRPr>
    </a:lvl8pPr>
    <a:lvl9pPr marL="3657600" algn="l" defTabSz="914400" rtl="0" eaLnBrk="1" latinLnBrk="0" hangingPunct="1">
      <a:defRPr sz="2400" kern="1200">
        <a:solidFill>
          <a:srgbClr val="0000FF"/>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1404">
          <p15:clr>
            <a:srgbClr val="A4A3A4"/>
          </p15:clr>
        </p15:guide>
        <p15:guide id="2" pos="31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996633"/>
    <a:srgbClr val="FF7C80"/>
    <a:srgbClr val="FF9900"/>
    <a:srgbClr val="0000FF"/>
    <a:srgbClr val="FFFF00"/>
    <a:srgbClr val="FF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73" autoAdjust="0"/>
    <p:restoredTop sz="85891" autoAdjust="0"/>
  </p:normalViewPr>
  <p:slideViewPr>
    <p:cSldViewPr snapToGrid="0">
      <p:cViewPr varScale="1">
        <p:scale>
          <a:sx n="65" d="100"/>
          <a:sy n="65" d="100"/>
        </p:scale>
        <p:origin x="676" y="36"/>
      </p:cViewPr>
      <p:guideLst>
        <p:guide orient="horz" pos="1404"/>
        <p:guide pos="319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2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defTabSz="966788">
              <a:defRPr sz="1300"/>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defTabSz="966788">
              <a:defRPr sz="1300"/>
            </a:lvl1pPr>
          </a:lstStyle>
          <a:p>
            <a:pPr>
              <a:defRPr/>
            </a:pPr>
            <a:fld id="{2DE1825C-D343-4452-8C1A-FB420729D016}"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1156597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Marlett" pitchFamily="2" charset="2"/>
              </a:defRPr>
            </a:lvl1pPr>
          </a:lstStyle>
          <a:p>
            <a:pPr>
              <a:defRPr/>
            </a:pPr>
            <a:endParaRPr lang="en-US" dirty="0"/>
          </a:p>
        </p:txBody>
      </p:sp>
      <p:sp>
        <p:nvSpPr>
          <p:cNvPr id="20890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Marlett" pitchFamily="2" charset="2"/>
              </a:defRPr>
            </a:lvl1pPr>
          </a:lstStyle>
          <a:p>
            <a:pPr>
              <a:defRPr/>
            </a:pPr>
            <a:fld id="{D6AAC80D-0738-41B1-A4F7-B08ADC9DA747}" type="slidenum">
              <a:rPr lang="x-none"/>
              <a:pPr>
                <a:defRPr/>
              </a:pPr>
              <a:t>‹#›</a:t>
            </a:fld>
            <a:endParaRPr lang="en-US" dirty="0"/>
          </a:p>
        </p:txBody>
      </p:sp>
    </p:spTree>
    <p:extLst>
      <p:ext uri="{BB962C8B-B14F-4D97-AF65-F5344CB8AC3E}">
        <p14:creationId xmlns:p14="http://schemas.microsoft.com/office/powerpoint/2010/main" val="31558653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50FC20A2-4E38-4802-B529-BD8070FB9D97}" type="slidenum">
              <a:rPr lang="x-none" smtClean="0"/>
              <a:pPr/>
              <a:t>2</a:t>
            </a:fld>
            <a:endParaRPr lang="en-US" dirty="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r>
              <a:rPr lang="en-US" dirty="0"/>
              <a:t>Any mutual exclusion protocol poses the question: what do you do if you cannot acquire the lock? There are two alternatives. If you keep trying, the lock is called a </a:t>
            </a:r>
            <a:r>
              <a:rPr lang="en-US" i="1" dirty="0"/>
              <a:t>spin lock,</a:t>
            </a:r>
            <a:r>
              <a:rPr lang="en-US" dirty="0"/>
              <a:t> and repeatedly testing the lock is called </a:t>
            </a:r>
            <a:r>
              <a:rPr lang="en-US" i="1" dirty="0"/>
              <a:t>spinning.</a:t>
            </a:r>
            <a:r>
              <a:rPr lang="en-US" dirty="0"/>
              <a:t> or </a:t>
            </a:r>
            <a:r>
              <a:rPr lang="en-US" i="1" dirty="0"/>
              <a:t>busy-waiting.</a:t>
            </a:r>
            <a:r>
              <a:rPr lang="en-US" dirty="0"/>
              <a:t> We will use these terms interchangeably. The </a:t>
            </a:r>
            <a:r>
              <a:rPr lang="en-US" b="1" dirty="0"/>
              <a:t>filter</a:t>
            </a:r>
            <a:r>
              <a:rPr lang="en-US" dirty="0"/>
              <a:t> and </a:t>
            </a:r>
            <a:r>
              <a:rPr lang="en-US" b="1" dirty="0"/>
              <a:t>bakery </a:t>
            </a:r>
            <a:r>
              <a:rPr lang="en-US" dirty="0"/>
              <a:t>algorithms are spin-locks. Spinning is sensible when you expect the lock delay to be short. For obvious reasons, spinning makes sense only on multiprocessors. The alternative is to suspend yourself and ask the operating system's scheduler to schedule another thread on your processor, which is sometimes called </a:t>
            </a:r>
            <a:r>
              <a:rPr lang="en-US" i="1" dirty="0"/>
              <a:t>blocking.</a:t>
            </a:r>
            <a:r>
              <a:rPr lang="en-US" dirty="0"/>
              <a:t> Java’s built-in synchronization is blocking. Because switching from one thread to another is expensive, blocking makes sense only if you expect the lock delay to be long. Many operating systems mix both strategies, spinning for a short time and then blocking.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50FC20A2-4E38-4802-B529-BD8070FB9D97}" type="slidenum">
              <a:rPr lang="x-none" smtClean="0"/>
              <a:pPr/>
              <a:t>3</a:t>
            </a:fld>
            <a:endParaRPr lang="en-US" dirty="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r>
              <a:rPr lang="en-US" dirty="0"/>
              <a:t>Any mutual exclusion protocol poses the question: what do you do if you cannot acquire the lock? There are two alternatives. If you keep trying, the lock is called a </a:t>
            </a:r>
            <a:r>
              <a:rPr lang="en-US" i="1" dirty="0"/>
              <a:t>spin lock,</a:t>
            </a:r>
            <a:r>
              <a:rPr lang="en-US" dirty="0"/>
              <a:t> and repeatedly testing the lock is called </a:t>
            </a:r>
            <a:r>
              <a:rPr lang="en-US" i="1" dirty="0"/>
              <a:t>spinning.</a:t>
            </a:r>
            <a:r>
              <a:rPr lang="en-US" dirty="0"/>
              <a:t> or </a:t>
            </a:r>
            <a:r>
              <a:rPr lang="en-US" i="1" dirty="0"/>
              <a:t>busy-waiting.</a:t>
            </a:r>
            <a:r>
              <a:rPr lang="en-US" dirty="0"/>
              <a:t> We will use these terms interchangeably. The </a:t>
            </a:r>
            <a:r>
              <a:rPr lang="en-US" b="1" dirty="0"/>
              <a:t>filter</a:t>
            </a:r>
            <a:r>
              <a:rPr lang="en-US" dirty="0"/>
              <a:t> and </a:t>
            </a:r>
            <a:r>
              <a:rPr lang="en-US" b="1" dirty="0"/>
              <a:t>bakery </a:t>
            </a:r>
            <a:r>
              <a:rPr lang="en-US" dirty="0"/>
              <a:t>algorithms are spin-locks. Spinning is sensible when you expect the lock delay to be short. For obvious reasons, spinning makes sense only on multiprocessors. The alternative is to suspend yourself and ask the operating system's scheduler to schedule another thread on your processor, which is sometimes called </a:t>
            </a:r>
            <a:r>
              <a:rPr lang="en-US" i="1" dirty="0"/>
              <a:t>blocking.</a:t>
            </a:r>
            <a:r>
              <a:rPr lang="en-US" dirty="0"/>
              <a:t> Java’s built-in synchronization is blocking. Because switching from one thread to another is expensive, blocking makes sense only if you expect the lock delay to be long. Many operating systems mix both strategies, spinning for a short time and then blocking.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50FC20A2-4E38-4802-B529-BD8070FB9D97}" type="slidenum">
              <a:rPr lang="x-none" smtClean="0"/>
              <a:pPr/>
              <a:t>4</a:t>
            </a:fld>
            <a:endParaRPr lang="en-US" dirty="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r>
              <a:rPr lang="en-US" dirty="0"/>
              <a:t>Any mutual exclusion protocol poses the question: what do you do if you cannot acquire the lock? There are two alternatives. If you keep trying, the lock is called a </a:t>
            </a:r>
            <a:r>
              <a:rPr lang="en-US" i="1" dirty="0"/>
              <a:t>spin lock,</a:t>
            </a:r>
            <a:r>
              <a:rPr lang="en-US" dirty="0"/>
              <a:t> and repeatedly testing the lock is called </a:t>
            </a:r>
            <a:r>
              <a:rPr lang="en-US" i="1" dirty="0"/>
              <a:t>spinning.</a:t>
            </a:r>
            <a:r>
              <a:rPr lang="en-US" dirty="0"/>
              <a:t> or </a:t>
            </a:r>
            <a:r>
              <a:rPr lang="en-US" i="1" dirty="0"/>
              <a:t>busy-waiting.</a:t>
            </a:r>
            <a:r>
              <a:rPr lang="en-US" dirty="0"/>
              <a:t> We will use these terms interchangeably. The </a:t>
            </a:r>
            <a:r>
              <a:rPr lang="en-US" b="1" dirty="0"/>
              <a:t>filter</a:t>
            </a:r>
            <a:r>
              <a:rPr lang="en-US" dirty="0"/>
              <a:t> and </a:t>
            </a:r>
            <a:r>
              <a:rPr lang="en-US" b="1" dirty="0"/>
              <a:t>bakery </a:t>
            </a:r>
            <a:r>
              <a:rPr lang="en-US" dirty="0"/>
              <a:t>algorithms are spin-locks. Spinning is sensible when you expect the lock delay to be short. For obvious reasons, spinning makes sense only on multiprocessors. The alternative is to suspend yourself and ask the operating system's scheduler to schedule another thread on your processor, which is sometimes called </a:t>
            </a:r>
            <a:r>
              <a:rPr lang="en-US" i="1" dirty="0"/>
              <a:t>blocking.</a:t>
            </a:r>
            <a:r>
              <a:rPr lang="en-US" dirty="0"/>
              <a:t> Java’s built-in synchronization is blocking. Because switching from one thread to another is expensive, blocking makes sense only if you expect the lock delay to be long. Many operating systems mix both strategies, spinning for a short time and then blocking.</a:t>
            </a:r>
          </a:p>
        </p:txBody>
      </p:sp>
    </p:spTree>
    <p:extLst>
      <p:ext uri="{BB962C8B-B14F-4D97-AF65-F5344CB8AC3E}">
        <p14:creationId xmlns:p14="http://schemas.microsoft.com/office/powerpoint/2010/main" val="1607784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380D24FB-7679-4C68-BC87-FCF919B20A98}" type="slidenum">
              <a:rPr lang="x-none" smtClean="0"/>
              <a:pPr/>
              <a:t>6</a:t>
            </a:fld>
            <a:endParaRPr lang="en-US" dirty="0"/>
          </a:p>
        </p:txBody>
      </p:sp>
      <p:sp>
        <p:nvSpPr>
          <p:cNvPr id="2488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C5266E8-37FB-4286-A3EA-D5F9E1D681F7}" type="slidenum">
              <a:rPr lang="x-none" sz="1300">
                <a:latin typeface="Marlett" pitchFamily="2" charset="2"/>
              </a:rPr>
              <a:pPr defTabSz="966788"/>
              <a:t>6</a:t>
            </a:fld>
            <a:endParaRPr lang="en-US" sz="1300" dirty="0">
              <a:latin typeface="Marlett" pitchFamily="2" charset="2"/>
              <a:cs typeface="Courier New" pitchFamily="49" charset="0"/>
            </a:endParaRPr>
          </a:p>
        </p:txBody>
      </p:sp>
      <p:sp>
        <p:nvSpPr>
          <p:cNvPr id="248836" name="Rectangle 2"/>
          <p:cNvSpPr>
            <a:spLocks noGrp="1" noRot="1" noChangeAspect="1" noChangeArrowheads="1" noTextEdit="1"/>
          </p:cNvSpPr>
          <p:nvPr>
            <p:ph type="sldImg"/>
          </p:nvPr>
        </p:nvSpPr>
        <p:spPr>
          <a:ln/>
        </p:spPr>
      </p:sp>
      <p:sp>
        <p:nvSpPr>
          <p:cNvPr id="248837" name="Rectangle 3"/>
          <p:cNvSpPr>
            <a:spLocks noGrp="1" noChangeArrowheads="1"/>
          </p:cNvSpPr>
          <p:nvPr>
            <p:ph type="body" idx="1"/>
          </p:nvPr>
        </p:nvSpPr>
        <p:spPr>
          <a:xfrm>
            <a:off x="976313" y="4560888"/>
            <a:ext cx="5362575" cy="4319587"/>
          </a:xfrm>
          <a:noFill/>
          <a:ln/>
        </p:spPr>
        <p:txBody>
          <a:bodyPr/>
          <a:lstStyle/>
          <a:p>
            <a:r>
              <a:rPr lang="en-US" dirty="0"/>
              <a:t>In Java, every object provides a </a:t>
            </a:r>
            <a:r>
              <a:rPr lang="en-US" b="1" dirty="0"/>
              <a:t>wait() </a:t>
            </a:r>
            <a:r>
              <a:rPr lang="en-US" dirty="0"/>
              <a:t>method that unlocks the object and suspends the caller for a while. While the caller is waiting, another thread can lock and change the object. Later, when the suspended thread resumes, it locks the object again before it returns from the </a:t>
            </a:r>
            <a:r>
              <a:rPr lang="en-US" b="1" dirty="0"/>
              <a:t>wait()</a:t>
            </a:r>
            <a:r>
              <a:rPr lang="en-US" dirty="0"/>
              <a:t> call.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380D24FB-7679-4C68-BC87-FCF919B20A98}" type="slidenum">
              <a:rPr lang="x-none" smtClean="0"/>
              <a:pPr/>
              <a:t>7</a:t>
            </a:fld>
            <a:endParaRPr lang="en-US" dirty="0"/>
          </a:p>
        </p:txBody>
      </p:sp>
      <p:sp>
        <p:nvSpPr>
          <p:cNvPr id="2488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C5266E8-37FB-4286-A3EA-D5F9E1D681F7}" type="slidenum">
              <a:rPr lang="x-none" sz="1300">
                <a:latin typeface="Marlett" pitchFamily="2" charset="2"/>
              </a:rPr>
              <a:pPr defTabSz="966788"/>
              <a:t>7</a:t>
            </a:fld>
            <a:endParaRPr lang="en-US" sz="1300" dirty="0">
              <a:latin typeface="Marlett" pitchFamily="2" charset="2"/>
              <a:cs typeface="Courier New" pitchFamily="49" charset="0"/>
            </a:endParaRPr>
          </a:p>
        </p:txBody>
      </p:sp>
      <p:sp>
        <p:nvSpPr>
          <p:cNvPr id="248836" name="Rectangle 2"/>
          <p:cNvSpPr>
            <a:spLocks noGrp="1" noRot="1" noChangeAspect="1" noChangeArrowheads="1" noTextEdit="1"/>
          </p:cNvSpPr>
          <p:nvPr>
            <p:ph type="sldImg"/>
          </p:nvPr>
        </p:nvSpPr>
        <p:spPr>
          <a:ln/>
        </p:spPr>
      </p:sp>
      <p:sp>
        <p:nvSpPr>
          <p:cNvPr id="248837" name="Rectangle 3"/>
          <p:cNvSpPr>
            <a:spLocks noGrp="1" noChangeArrowheads="1"/>
          </p:cNvSpPr>
          <p:nvPr>
            <p:ph type="body" idx="1"/>
          </p:nvPr>
        </p:nvSpPr>
        <p:spPr>
          <a:xfrm>
            <a:off x="976313" y="4560888"/>
            <a:ext cx="5362575" cy="4319587"/>
          </a:xfrm>
          <a:noFill/>
          <a:ln/>
        </p:spPr>
        <p:txBody>
          <a:bodyPr/>
          <a:lstStyle/>
          <a:p>
            <a:r>
              <a:rPr lang="en-US" dirty="0"/>
              <a:t>In Java, every object provides a </a:t>
            </a:r>
            <a:r>
              <a:rPr lang="en-US" b="1" dirty="0"/>
              <a:t>wait() </a:t>
            </a:r>
            <a:r>
              <a:rPr lang="en-US" dirty="0"/>
              <a:t>method that unlocks the object and suspends the caller for a while. While the caller is waiting, another thread can lock and change the object. Later, when the suspended thread resumes, it locks the object again before it returns from the </a:t>
            </a:r>
            <a:r>
              <a:rPr lang="en-US" b="1" dirty="0"/>
              <a:t>wait()</a:t>
            </a:r>
            <a:r>
              <a:rPr lang="en-US" dirty="0"/>
              <a:t> call.</a:t>
            </a:r>
          </a:p>
        </p:txBody>
      </p:sp>
    </p:spTree>
    <p:extLst>
      <p:ext uri="{BB962C8B-B14F-4D97-AF65-F5344CB8AC3E}">
        <p14:creationId xmlns:p14="http://schemas.microsoft.com/office/powerpoint/2010/main" val="865321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p>
            <a:fld id="{2DF5C6E4-B41A-48BA-8002-D1FCCA91F9E5}" type="slidenum">
              <a:rPr lang="x-none" smtClean="0"/>
              <a:pPr/>
              <a:t>8</a:t>
            </a:fld>
            <a:endParaRPr lang="en-US" dirty="0"/>
          </a:p>
        </p:txBody>
      </p:sp>
      <p:sp>
        <p:nvSpPr>
          <p:cNvPr id="2498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6F7CFDB-0337-4CFB-8737-810E87102C24}" type="slidenum">
              <a:rPr lang="x-none" sz="1300">
                <a:latin typeface="Marlett" pitchFamily="2" charset="2"/>
              </a:rPr>
              <a:pPr defTabSz="966788"/>
              <a:t>8</a:t>
            </a:fld>
            <a:endParaRPr lang="en-US" sz="1300" dirty="0">
              <a:latin typeface="Marlett" pitchFamily="2" charset="2"/>
              <a:cs typeface="Courier New" pitchFamily="49" charset="0"/>
            </a:endParaRPr>
          </a:p>
        </p:txBody>
      </p:sp>
      <p:sp>
        <p:nvSpPr>
          <p:cNvPr id="249860" name="Rectangle 2"/>
          <p:cNvSpPr>
            <a:spLocks noGrp="1" noRot="1" noChangeAspect="1" noChangeArrowheads="1" noTextEdit="1"/>
          </p:cNvSpPr>
          <p:nvPr>
            <p:ph type="sldImg"/>
          </p:nvPr>
        </p:nvSpPr>
        <p:spPr>
          <a:ln/>
        </p:spPr>
      </p:sp>
      <p:sp>
        <p:nvSpPr>
          <p:cNvPr id="249861" name="Rectangle 3"/>
          <p:cNvSpPr>
            <a:spLocks noGrp="1" noChangeArrowheads="1"/>
          </p:cNvSpPr>
          <p:nvPr>
            <p:ph type="body" idx="1"/>
          </p:nvPr>
        </p:nvSpPr>
        <p:spPr>
          <a:noFill/>
          <a:ln/>
        </p:spPr>
        <p:txBody>
          <a:bodyPr/>
          <a:lstStyle/>
          <a:p>
            <a:endParaRPr lang="en-US" dirty="0"/>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15A6928D-C96F-4E67-9811-AD62D815537B}" type="slidenum">
              <a:rPr lang="x-none" smtClean="0"/>
              <a:pPr/>
              <a:t>9</a:t>
            </a:fld>
            <a:endParaRPr lang="en-US" dirty="0"/>
          </a:p>
        </p:txBody>
      </p:sp>
      <p:sp>
        <p:nvSpPr>
          <p:cNvPr id="2508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CDFAFD2-C3E4-46C2-8ABF-F185E8F9725D}" type="slidenum">
              <a:rPr lang="x-none" sz="1300">
                <a:latin typeface="Marlett" pitchFamily="2" charset="2"/>
              </a:rPr>
              <a:pPr defTabSz="966788"/>
              <a:t>9</a:t>
            </a:fld>
            <a:endParaRPr lang="en-US" sz="1300" dirty="0">
              <a:latin typeface="Marlett" pitchFamily="2" charset="2"/>
              <a:cs typeface="Courier New" pitchFamily="49" charset="0"/>
            </a:endParaRPr>
          </a:p>
        </p:txBody>
      </p:sp>
      <p:sp>
        <p:nvSpPr>
          <p:cNvPr id="250884" name="Rectangle 2"/>
          <p:cNvSpPr>
            <a:spLocks noGrp="1" noRot="1" noChangeAspect="1" noChangeArrowheads="1" noTextEdit="1"/>
          </p:cNvSpPr>
          <p:nvPr>
            <p:ph type="sldImg"/>
          </p:nvPr>
        </p:nvSpPr>
        <p:spPr>
          <a:ln/>
        </p:spPr>
      </p:sp>
      <p:sp>
        <p:nvSpPr>
          <p:cNvPr id="250885" name="Rectangle 3"/>
          <p:cNvSpPr>
            <a:spLocks noGrp="1" noChangeArrowheads="1"/>
          </p:cNvSpPr>
          <p:nvPr>
            <p:ph type="body" idx="1"/>
          </p:nvPr>
        </p:nvSpPr>
        <p:spPr>
          <a:noFill/>
          <a:ln/>
        </p:spPr>
        <p:txBody>
          <a:bodyPr/>
          <a:lstStyle/>
          <a:p>
            <a:endParaRPr lang="en-US" dirty="0"/>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C5F00DAE-9AB4-43A0-8482-15C573EACCC7}" type="slidenum">
              <a:rPr lang="x-none" smtClean="0"/>
              <a:pPr/>
              <a:t>10</a:t>
            </a:fld>
            <a:endParaRPr lang="en-US" dirty="0"/>
          </a:p>
        </p:txBody>
      </p:sp>
      <p:sp>
        <p:nvSpPr>
          <p:cNvPr id="2519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01607E9-15D1-413F-984F-5BAAF536AB3A}" type="slidenum">
              <a:rPr lang="x-none" sz="1300">
                <a:latin typeface="Marlett" pitchFamily="2" charset="2"/>
              </a:rPr>
              <a:pPr defTabSz="966788"/>
              <a:t>10</a:t>
            </a:fld>
            <a:endParaRPr lang="en-US" sz="1300" dirty="0">
              <a:latin typeface="Marlett" pitchFamily="2" charset="2"/>
              <a:cs typeface="Courier New" pitchFamily="49" charset="0"/>
            </a:endParaRPr>
          </a:p>
        </p:txBody>
      </p:sp>
      <p:sp>
        <p:nvSpPr>
          <p:cNvPr id="251908" name="Rectangle 2"/>
          <p:cNvSpPr>
            <a:spLocks noGrp="1" noRot="1" noChangeAspect="1" noChangeArrowheads="1" noTextEdit="1"/>
          </p:cNvSpPr>
          <p:nvPr>
            <p:ph type="sldImg"/>
          </p:nvPr>
        </p:nvSpPr>
        <p:spPr>
          <a:ln/>
        </p:spPr>
      </p:sp>
      <p:sp>
        <p:nvSpPr>
          <p:cNvPr id="251909" name="Rectangle 3"/>
          <p:cNvSpPr>
            <a:spLocks noGrp="1" noChangeArrowheads="1"/>
          </p:cNvSpPr>
          <p:nvPr>
            <p:ph type="body" idx="1"/>
          </p:nvPr>
        </p:nvSpPr>
        <p:spPr>
          <a:noFill/>
          <a:ln/>
        </p:spPr>
        <p:txBody>
          <a:bodyPr/>
          <a:lstStyle/>
          <a:p>
            <a:r>
              <a:rPr lang="en-US" dirty="0"/>
              <a:t>A thread can ask for the lock, but only if it can be granted either immediately, or after a short duration. These methods return a Boolean indicating whether the lock was acquired</a:t>
            </a: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83569108-C276-4BFE-AE2F-B6415548DFCB}" type="slidenum">
              <a:rPr lang="x-none" smtClean="0"/>
              <a:pPr/>
              <a:t>11</a:t>
            </a:fld>
            <a:endParaRPr lang="en-US" dirty="0"/>
          </a:p>
        </p:txBody>
      </p:sp>
      <p:sp>
        <p:nvSpPr>
          <p:cNvPr id="2529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994B76B-563B-4934-B2F1-00777B64C3C8}" type="slidenum">
              <a:rPr lang="x-none" sz="1300">
                <a:latin typeface="Marlett" pitchFamily="2" charset="2"/>
              </a:rPr>
              <a:pPr defTabSz="966788"/>
              <a:t>11</a:t>
            </a:fld>
            <a:endParaRPr lang="en-US" sz="1300" dirty="0">
              <a:latin typeface="Marlett" pitchFamily="2" charset="2"/>
              <a:cs typeface="Courier New" pitchFamily="49" charset="0"/>
            </a:endParaRPr>
          </a:p>
        </p:txBody>
      </p:sp>
      <p:sp>
        <p:nvSpPr>
          <p:cNvPr id="252932" name="Rectangle 2"/>
          <p:cNvSpPr>
            <a:spLocks noGrp="1" noRot="1" noChangeAspect="1" noChangeArrowheads="1" noTextEdit="1"/>
          </p:cNvSpPr>
          <p:nvPr>
            <p:ph type="sldImg"/>
          </p:nvPr>
        </p:nvSpPr>
        <p:spPr>
          <a:ln/>
        </p:spPr>
      </p:sp>
      <p:sp>
        <p:nvSpPr>
          <p:cNvPr id="252933" name="Rectangle 3"/>
          <p:cNvSpPr>
            <a:spLocks noGrp="1" noChangeArrowheads="1"/>
          </p:cNvSpPr>
          <p:nvPr>
            <p:ph type="body" idx="1"/>
          </p:nvPr>
        </p:nvSpPr>
        <p:spPr>
          <a:noFill/>
          <a:ln/>
        </p:spPr>
        <p:txBody>
          <a:bodyPr/>
          <a:lstStyle/>
          <a:p>
            <a:r>
              <a:rPr lang="en-US" dirty="0"/>
              <a:t>We will see that conditions give threads a way to release the lock and pause until something becomes true.</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45135F75-47D5-4E0C-A602-86C7BDC0B552}" type="slidenum">
              <a:rPr lang="x-none" smtClean="0"/>
              <a:pPr/>
              <a:t>12</a:t>
            </a:fld>
            <a:endParaRPr lang="en-US" dirty="0"/>
          </a:p>
        </p:txBody>
      </p:sp>
      <p:sp>
        <p:nvSpPr>
          <p:cNvPr id="2539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FF253BB-6939-4A6C-89C4-3C77B76CB13A}" type="slidenum">
              <a:rPr lang="x-none" sz="1300">
                <a:latin typeface="Marlett" pitchFamily="2" charset="2"/>
              </a:rPr>
              <a:pPr defTabSz="966788"/>
              <a:t>12</a:t>
            </a:fld>
            <a:endParaRPr lang="en-US" sz="1300" dirty="0">
              <a:latin typeface="Marlett" pitchFamily="2" charset="2"/>
              <a:cs typeface="Courier New" pitchFamily="49" charset="0"/>
            </a:endParaRPr>
          </a:p>
        </p:txBody>
      </p:sp>
      <p:sp>
        <p:nvSpPr>
          <p:cNvPr id="253956" name="Rectangle 2"/>
          <p:cNvSpPr>
            <a:spLocks noGrp="1" noRot="1" noChangeAspect="1" noChangeArrowheads="1" noTextEdit="1"/>
          </p:cNvSpPr>
          <p:nvPr>
            <p:ph type="sldImg"/>
          </p:nvPr>
        </p:nvSpPr>
        <p:spPr>
          <a:ln/>
        </p:spPr>
      </p:sp>
      <p:sp>
        <p:nvSpPr>
          <p:cNvPr id="253957" name="Rectangle 3"/>
          <p:cNvSpPr>
            <a:spLocks noGrp="1" noChangeArrowheads="1"/>
          </p:cNvSpPr>
          <p:nvPr>
            <p:ph type="body" idx="1"/>
          </p:nvPr>
        </p:nvSpPr>
        <p:spPr>
          <a:noFill/>
          <a:ln/>
        </p:spPr>
        <p:txBody>
          <a:bodyPr/>
          <a:lstStyle/>
          <a:p>
            <a:r>
              <a:rPr lang="en-US" dirty="0"/>
              <a:t>Java allows threads to interrupt one another. Interrupts are not pre-emptive: a thread typically must check whether it has been interrupted. Some blocking methods, like the built-in wait() method throw InterruptedException if the thread is interrupted while waiting. The lock method of the lock interface does not detect interrupts, presumably because it is more efficient not to do so. This variant does.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3C2912AB-EDE0-473F-A0B4-50E94F6FAC7E}" type="slidenum">
              <a:rPr lang="x-none" smtClean="0"/>
              <a:pPr/>
              <a:t>13</a:t>
            </a:fld>
            <a:endParaRPr lang="en-US" dirty="0"/>
          </a:p>
        </p:txBody>
      </p:sp>
      <p:sp>
        <p:nvSpPr>
          <p:cNvPr id="2549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E478B0C-F5BA-483D-A6EF-C24490F75DE9}" type="slidenum">
              <a:rPr lang="x-none" sz="1300">
                <a:latin typeface="Marlett" pitchFamily="2" charset="2"/>
              </a:rPr>
              <a:pPr defTabSz="966788"/>
              <a:t>13</a:t>
            </a:fld>
            <a:endParaRPr lang="en-US" sz="1300" dirty="0">
              <a:latin typeface="Marlett" pitchFamily="2" charset="2"/>
              <a:cs typeface="Courier New" pitchFamily="49" charset="0"/>
            </a:endParaRPr>
          </a:p>
        </p:txBody>
      </p:sp>
      <p:sp>
        <p:nvSpPr>
          <p:cNvPr id="254980" name="Rectangle 2"/>
          <p:cNvSpPr>
            <a:spLocks noGrp="1" noRot="1" noChangeAspect="1" noChangeArrowheads="1" noTextEdit="1"/>
          </p:cNvSpPr>
          <p:nvPr>
            <p:ph type="sldImg"/>
          </p:nvPr>
        </p:nvSpPr>
        <p:spPr>
          <a:ln/>
        </p:spPr>
      </p:sp>
      <p:sp>
        <p:nvSpPr>
          <p:cNvPr id="254981" name="Rectangle 3"/>
          <p:cNvSpPr>
            <a:spLocks noGrp="1" noChangeArrowheads="1"/>
          </p:cNvSpPr>
          <p:nvPr>
            <p:ph type="body" idx="1"/>
          </p:nvPr>
        </p:nvSpPr>
        <p:spPr>
          <a:noFill/>
          <a:ln/>
        </p:spPr>
        <p:txBody>
          <a:bodyPr/>
          <a:lstStyle/>
          <a:p>
            <a:r>
              <a:rPr lang="en-US" dirty="0"/>
              <a:t>A condition is associated with a lock, and is created by calling that lock's newCondition() method.</a:t>
            </a:r>
          </a:p>
          <a:p>
            <a:endParaRPr lang="en-US" dirty="0"/>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4F345AF8-7F19-474E-8E15-D508676C950B}" type="slidenum">
              <a:rPr lang="x-none" smtClean="0"/>
              <a:pPr/>
              <a:t>14</a:t>
            </a:fld>
            <a:endParaRPr lang="en-US" dirty="0"/>
          </a:p>
        </p:txBody>
      </p:sp>
      <p:sp>
        <p:nvSpPr>
          <p:cNvPr id="2560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6EFE123-5006-40B5-818A-16111118C837}" type="slidenum">
              <a:rPr lang="x-none" sz="1300">
                <a:latin typeface="Marlett" pitchFamily="2" charset="2"/>
              </a:rPr>
              <a:pPr defTabSz="966788"/>
              <a:t>14</a:t>
            </a:fld>
            <a:endParaRPr lang="en-US" sz="1300" dirty="0">
              <a:latin typeface="Marlett" pitchFamily="2" charset="2"/>
              <a:cs typeface="Courier New" pitchFamily="49" charset="0"/>
            </a:endParaRPr>
          </a:p>
        </p:txBody>
      </p:sp>
      <p:sp>
        <p:nvSpPr>
          <p:cNvPr id="256004" name="Rectangle 2"/>
          <p:cNvSpPr>
            <a:spLocks noGrp="1" noRot="1" noChangeAspect="1" noChangeArrowheads="1" noTextEdit="1"/>
          </p:cNvSpPr>
          <p:nvPr>
            <p:ph type="sldImg"/>
          </p:nvPr>
        </p:nvSpPr>
        <p:spPr>
          <a:ln/>
        </p:spPr>
      </p:sp>
      <p:sp>
        <p:nvSpPr>
          <p:cNvPr id="256005" name="Rectangle 3"/>
          <p:cNvSpPr>
            <a:spLocks noGrp="1" noChangeArrowheads="1"/>
          </p:cNvSpPr>
          <p:nvPr>
            <p:ph type="body" idx="1"/>
          </p:nvPr>
        </p:nvSpPr>
        <p:spPr>
          <a:noFill/>
          <a:ln/>
        </p:spPr>
        <p:txBody>
          <a:bodyPr/>
          <a:lstStyle/>
          <a:p>
            <a:r>
              <a:rPr lang="en-US" dirty="0"/>
              <a:t>If the thread holding that lock calls the associated condition's await() method, it releases that lock and suspends itself,</a:t>
            </a:r>
          </a:p>
          <a:p>
            <a:r>
              <a:rPr lang="en-US" dirty="0"/>
              <a:t>giving another thread the opportunity to acquire the lock. When the calling thread awakens, it reacquires the lock, perhaps competing with other threads. When the thread returns from await(), it holds the lock.</a:t>
            </a:r>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12461F88-C03F-47C4-BE7E-E4DE71B10936}" type="slidenum">
              <a:rPr lang="x-none" smtClean="0"/>
              <a:pPr/>
              <a:t>15</a:t>
            </a:fld>
            <a:endParaRPr lang="en-US" dirty="0"/>
          </a:p>
        </p:txBody>
      </p:sp>
      <p:sp>
        <p:nvSpPr>
          <p:cNvPr id="2570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B063293-7F10-4030-985B-D6F241DFEA10}" type="slidenum">
              <a:rPr lang="x-none" sz="1300">
                <a:latin typeface="Marlett" pitchFamily="2" charset="2"/>
              </a:rPr>
              <a:pPr defTabSz="966788"/>
              <a:t>15</a:t>
            </a:fld>
            <a:endParaRPr lang="en-US" sz="1300" dirty="0">
              <a:latin typeface="Marlett" pitchFamily="2" charset="2"/>
              <a:cs typeface="Courier New" pitchFamily="49" charset="0"/>
            </a:endParaRPr>
          </a:p>
        </p:txBody>
      </p:sp>
      <p:sp>
        <p:nvSpPr>
          <p:cNvPr id="257028" name="Rectangle 2"/>
          <p:cNvSpPr>
            <a:spLocks noGrp="1" noRot="1" noChangeAspect="1" noChangeArrowheads="1" noTextEdit="1"/>
          </p:cNvSpPr>
          <p:nvPr>
            <p:ph type="sldImg"/>
          </p:nvPr>
        </p:nvSpPr>
        <p:spPr>
          <a:ln/>
        </p:spPr>
      </p:sp>
      <p:sp>
        <p:nvSpPr>
          <p:cNvPr id="257029" name="Rectangle 3"/>
          <p:cNvSpPr>
            <a:spLocks noGrp="1" noChangeArrowheads="1"/>
          </p:cNvSpPr>
          <p:nvPr>
            <p:ph type="body" idx="1"/>
          </p:nvPr>
        </p:nvSpPr>
        <p:spPr>
          <a:noFill/>
          <a:ln/>
        </p:spPr>
        <p:txBody>
          <a:bodyPr/>
          <a:lstStyle/>
          <a:p>
            <a:r>
              <a:rPr lang="en-US" dirty="0"/>
              <a:t> Calling signal() wakes up one thread waiting on a condition.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02D84E13-3112-4CD8-900E-1E3C02D50072}" type="slidenum">
              <a:rPr lang="x-none" smtClean="0"/>
              <a:pPr/>
              <a:t>16</a:t>
            </a:fld>
            <a:endParaRPr lang="en-US" dirty="0"/>
          </a:p>
        </p:txBody>
      </p:sp>
      <p:sp>
        <p:nvSpPr>
          <p:cNvPr id="2580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A4E9AFD-F15E-4F02-91C8-4B2E28B8C144}" type="slidenum">
              <a:rPr lang="x-none" sz="1300">
                <a:latin typeface="Marlett" pitchFamily="2" charset="2"/>
              </a:rPr>
              <a:pPr defTabSz="966788"/>
              <a:t>16</a:t>
            </a:fld>
            <a:endParaRPr lang="en-US" sz="1300" dirty="0">
              <a:latin typeface="Marlett" pitchFamily="2" charset="2"/>
              <a:cs typeface="Courier New" pitchFamily="49" charset="0"/>
            </a:endParaRPr>
          </a:p>
        </p:txBody>
      </p:sp>
      <p:sp>
        <p:nvSpPr>
          <p:cNvPr id="258052" name="Rectangle 2"/>
          <p:cNvSpPr>
            <a:spLocks noGrp="1" noRot="1" noChangeAspect="1" noChangeArrowheads="1" noTextEdit="1"/>
          </p:cNvSpPr>
          <p:nvPr>
            <p:ph type="sldImg"/>
          </p:nvPr>
        </p:nvSpPr>
        <p:spPr>
          <a:ln/>
        </p:spPr>
      </p:sp>
      <p:sp>
        <p:nvSpPr>
          <p:cNvPr id="258053" name="Rectangle 3"/>
          <p:cNvSpPr>
            <a:spLocks noGrp="1" noChangeArrowheads="1"/>
          </p:cNvSpPr>
          <p:nvPr>
            <p:ph type="body" idx="1"/>
          </p:nvPr>
        </p:nvSpPr>
        <p:spPr>
          <a:noFill/>
          <a:ln/>
        </p:spPr>
        <p:txBody>
          <a:bodyPr/>
          <a:lstStyle/>
          <a:p>
            <a:r>
              <a:rPr lang="en-US" dirty="0"/>
              <a:t> Calling signalAll() wakes up all threads waiting on a condition.</a:t>
            </a:r>
          </a:p>
          <a:p>
            <a:endParaRPr lang="en-US" dirty="0"/>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959BA194-70A8-416F-B191-A7D5CE06C934}" type="slidenum">
              <a:rPr lang="x-none" smtClean="0"/>
              <a:pPr/>
              <a:t>17</a:t>
            </a:fld>
            <a:endParaRPr lang="en-US" dirty="0"/>
          </a:p>
        </p:txBody>
      </p:sp>
      <p:sp>
        <p:nvSpPr>
          <p:cNvPr id="2590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22ABBFA-EBD0-4A94-881E-508333CF07E5}" type="slidenum">
              <a:rPr lang="x-none" sz="1300">
                <a:latin typeface="Marlett" pitchFamily="2" charset="2"/>
              </a:rPr>
              <a:pPr defTabSz="966788"/>
              <a:t>17</a:t>
            </a:fld>
            <a:endParaRPr lang="en-US" sz="1300" dirty="0">
              <a:latin typeface="Marlett" pitchFamily="2" charset="2"/>
              <a:cs typeface="Courier New" pitchFamily="49" charset="0"/>
            </a:endParaRPr>
          </a:p>
        </p:txBody>
      </p:sp>
      <p:sp>
        <p:nvSpPr>
          <p:cNvPr id="259076" name="Rectangle 2"/>
          <p:cNvSpPr>
            <a:spLocks noGrp="1" noRot="1" noChangeAspect="1" noChangeArrowheads="1" noTextEdit="1"/>
          </p:cNvSpPr>
          <p:nvPr>
            <p:ph type="sldImg"/>
          </p:nvPr>
        </p:nvSpPr>
        <p:spPr>
          <a:ln/>
        </p:spPr>
      </p:sp>
      <p:sp>
        <p:nvSpPr>
          <p:cNvPr id="259077" name="Rectangle 3"/>
          <p:cNvSpPr>
            <a:spLocks noGrp="1" noChangeArrowheads="1"/>
          </p:cNvSpPr>
          <p:nvPr>
            <p:ph type="body" idx="1"/>
          </p:nvPr>
        </p:nvSpPr>
        <p:spPr>
          <a:xfrm>
            <a:off x="976313" y="4560888"/>
            <a:ext cx="5362575" cy="4319587"/>
          </a:xfrm>
          <a:noFill/>
          <a:ln/>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6599A4DC-7918-4DE2-A63E-B39180492677}" type="slidenum">
              <a:rPr lang="x-none" smtClean="0"/>
              <a:pPr/>
              <a:t>18</a:t>
            </a:fld>
            <a:endParaRPr lang="en-US" dirty="0"/>
          </a:p>
        </p:txBody>
      </p:sp>
      <p:sp>
        <p:nvSpPr>
          <p:cNvPr id="2600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F5093F1-E0B8-4921-9B68-E542DAC44E9A}" type="slidenum">
              <a:rPr lang="x-none" sz="1300">
                <a:latin typeface="Marlett" pitchFamily="2" charset="2"/>
              </a:rPr>
              <a:pPr defTabSz="966788"/>
              <a:t>18</a:t>
            </a:fld>
            <a:endParaRPr lang="en-US" sz="1300" dirty="0">
              <a:latin typeface="Marlett" pitchFamily="2" charset="2"/>
              <a:cs typeface="Courier New" pitchFamily="49" charset="0"/>
            </a:endParaRPr>
          </a:p>
        </p:txBody>
      </p:sp>
      <p:sp>
        <p:nvSpPr>
          <p:cNvPr id="260100" name="Rectangle 2"/>
          <p:cNvSpPr>
            <a:spLocks noGrp="1" noRot="1" noChangeAspect="1" noChangeArrowheads="1" noTextEdit="1"/>
          </p:cNvSpPr>
          <p:nvPr>
            <p:ph type="sldImg"/>
          </p:nvPr>
        </p:nvSpPr>
        <p:spPr>
          <a:ln/>
        </p:spPr>
      </p:sp>
      <p:sp>
        <p:nvSpPr>
          <p:cNvPr id="260101" name="Rectangle 3"/>
          <p:cNvSpPr>
            <a:spLocks noGrp="1" noChangeArrowheads="1"/>
          </p:cNvSpPr>
          <p:nvPr>
            <p:ph type="body" idx="1"/>
          </p:nvPr>
        </p:nvSpPr>
        <p:spPr>
          <a:xfrm>
            <a:off x="976313" y="4560888"/>
            <a:ext cx="5362575" cy="4319587"/>
          </a:xfrm>
          <a:noFill/>
          <a:ln/>
        </p:spPr>
        <p:txBody>
          <a:bodyPr/>
          <a:lstStyle/>
          <a:p>
            <a:r>
              <a:rPr lang="en-US" dirty="0"/>
              <a:t>The </a:t>
            </a:r>
            <a:r>
              <a:rPr lang="en-US" b="1" dirty="0"/>
              <a:t>signal() </a:t>
            </a:r>
            <a:r>
              <a:rPr lang="en-US" dirty="0"/>
              <a:t>method (similarly notify() for synchronized methods) wakes up one waiting thread, chosen arbitrarily from the set of waiting threads. When that thread awakens, it competes for the lock like any other thread. When that thread reacquires the lock, it returns  from its </a:t>
            </a:r>
            <a:r>
              <a:rPr lang="en-US" b="1" dirty="0"/>
              <a:t>await() </a:t>
            </a:r>
            <a:r>
              <a:rPr lang="en-US" dirty="0"/>
              <a:t>call. You cannot control which waiting thread is chosen.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D13BC130-F169-4D3F-8437-446AE97E8A6C}" type="slidenum">
              <a:rPr lang="x-none" smtClean="0"/>
              <a:pPr/>
              <a:t>19</a:t>
            </a:fld>
            <a:endParaRPr lang="en-US" dirty="0"/>
          </a:p>
        </p:txBody>
      </p:sp>
      <p:sp>
        <p:nvSpPr>
          <p:cNvPr id="2611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83332EA-5D7E-4604-BE2A-F4B747291DED}" type="slidenum">
              <a:rPr lang="x-none" sz="1300">
                <a:latin typeface="Marlett" pitchFamily="2" charset="2"/>
              </a:rPr>
              <a:pPr defTabSz="966788"/>
              <a:t>19</a:t>
            </a:fld>
            <a:endParaRPr lang="en-US" sz="1300" dirty="0">
              <a:latin typeface="Marlett" pitchFamily="2" charset="2"/>
              <a:cs typeface="Courier New" pitchFamily="49" charset="0"/>
            </a:endParaRPr>
          </a:p>
        </p:txBody>
      </p:sp>
      <p:sp>
        <p:nvSpPr>
          <p:cNvPr id="261124" name="Rectangle 2"/>
          <p:cNvSpPr>
            <a:spLocks noGrp="1" noRot="1" noChangeAspect="1" noChangeArrowheads="1" noTextEdit="1"/>
          </p:cNvSpPr>
          <p:nvPr>
            <p:ph type="sldImg"/>
          </p:nvPr>
        </p:nvSpPr>
        <p:spPr>
          <a:ln/>
        </p:spPr>
      </p:sp>
      <p:sp>
        <p:nvSpPr>
          <p:cNvPr id="261125" name="Rectangle 3"/>
          <p:cNvSpPr>
            <a:spLocks noGrp="1" noChangeArrowheads="1"/>
          </p:cNvSpPr>
          <p:nvPr>
            <p:ph type="body" idx="1"/>
          </p:nvPr>
        </p:nvSpPr>
        <p:spPr>
          <a:xfrm>
            <a:off x="976313" y="4560888"/>
            <a:ext cx="5362575" cy="4319587"/>
          </a:xfrm>
          <a:noFill/>
          <a:ln/>
        </p:spPr>
        <p:txBody>
          <a:bodyPr/>
          <a:lstStyle/>
          <a:p>
            <a:r>
              <a:rPr lang="en-US" dirty="0"/>
              <a:t>The </a:t>
            </a:r>
            <a:r>
              <a:rPr lang="en-US" b="1" dirty="0"/>
              <a:t>signalAll()</a:t>
            </a:r>
            <a:r>
              <a:rPr lang="en-US" dirty="0"/>
              <a:t> method wakes up all waiting threads. Each time the object is unlocked, one of these newly- wakened threads will reacquire the lock and return from its </a:t>
            </a:r>
            <a:r>
              <a:rPr lang="en-US" b="1" dirty="0"/>
              <a:t>await()</a:t>
            </a:r>
            <a:r>
              <a:rPr lang="en-US" dirty="0"/>
              <a:t> call. You cannot control the order in which the threads reacquire the lock.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2DEFBB1E-E7FA-49B7-B879-4DCD46BA190A}" type="slidenum">
              <a:rPr lang="x-none" smtClean="0"/>
              <a:pPr/>
              <a:t>20</a:t>
            </a:fld>
            <a:endParaRPr lang="en-US" dirty="0"/>
          </a:p>
        </p:txBody>
      </p:sp>
      <p:sp>
        <p:nvSpPr>
          <p:cNvPr id="2621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FD4F054C-7B9C-4642-9829-FBEE6C919306}" type="slidenum">
              <a:rPr lang="x-none" sz="1300">
                <a:latin typeface="Marlett" pitchFamily="2" charset="2"/>
              </a:rPr>
              <a:pPr defTabSz="966788"/>
              <a:t>20</a:t>
            </a:fld>
            <a:endParaRPr lang="en-US" sz="1300" dirty="0">
              <a:latin typeface="Marlett" pitchFamily="2" charset="2"/>
              <a:cs typeface="Courier New" pitchFamily="49" charset="0"/>
            </a:endParaRPr>
          </a:p>
        </p:txBody>
      </p:sp>
      <p:sp>
        <p:nvSpPr>
          <p:cNvPr id="262148" name="Rectangle 2"/>
          <p:cNvSpPr>
            <a:spLocks noGrp="1" noRot="1" noChangeAspect="1" noChangeArrowheads="1" noTextEdit="1"/>
          </p:cNvSpPr>
          <p:nvPr>
            <p:ph type="sldImg"/>
          </p:nvPr>
        </p:nvSpPr>
        <p:spPr>
          <a:ln/>
        </p:spPr>
      </p:sp>
      <p:sp>
        <p:nvSpPr>
          <p:cNvPr id="26214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0ED7FDD9-A389-40FD-AD10-D1447EB4E411}" type="slidenum">
              <a:rPr lang="x-none" smtClean="0"/>
              <a:pPr/>
              <a:t>21</a:t>
            </a:fld>
            <a:endParaRPr lang="en-US" dirty="0"/>
          </a:p>
        </p:txBody>
      </p:sp>
      <p:sp>
        <p:nvSpPr>
          <p:cNvPr id="2631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2396C68-C96D-4DDB-81CB-D83199BE5E03}" type="slidenum">
              <a:rPr lang="x-none" sz="1300">
                <a:latin typeface="Marlett" pitchFamily="2" charset="2"/>
              </a:rPr>
              <a:pPr defTabSz="966788"/>
              <a:t>21</a:t>
            </a:fld>
            <a:endParaRPr lang="en-US" sz="1300" dirty="0">
              <a:latin typeface="Marlett" pitchFamily="2" charset="2"/>
              <a:cs typeface="Courier New" pitchFamily="49" charset="0"/>
            </a:endParaRPr>
          </a:p>
        </p:txBody>
      </p:sp>
      <p:sp>
        <p:nvSpPr>
          <p:cNvPr id="263172" name="Rectangle 2"/>
          <p:cNvSpPr>
            <a:spLocks noGrp="1" noRot="1" noChangeAspect="1" noChangeArrowheads="1" noTextEdit="1"/>
          </p:cNvSpPr>
          <p:nvPr>
            <p:ph type="sldImg"/>
          </p:nvPr>
        </p:nvSpPr>
        <p:spPr>
          <a:ln/>
        </p:spPr>
      </p:sp>
      <p:sp>
        <p:nvSpPr>
          <p:cNvPr id="26317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AD02A8CA-0108-4460-88A2-E5065DB8BA58}" type="slidenum">
              <a:rPr lang="x-none" smtClean="0"/>
              <a:pPr/>
              <a:t>22</a:t>
            </a:fld>
            <a:endParaRPr lang="en-US" dirty="0"/>
          </a:p>
        </p:txBody>
      </p:sp>
      <p:sp>
        <p:nvSpPr>
          <p:cNvPr id="2641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29311A36-4CD7-49FE-AE53-24AB05F1AAA9}" type="slidenum">
              <a:rPr lang="x-none" sz="1300">
                <a:latin typeface="Marlett" pitchFamily="2" charset="2"/>
              </a:rPr>
              <a:pPr defTabSz="966788"/>
              <a:t>22</a:t>
            </a:fld>
            <a:endParaRPr lang="en-US" sz="1300" dirty="0">
              <a:latin typeface="Marlett" pitchFamily="2" charset="2"/>
              <a:cs typeface="Courier New" pitchFamily="49" charset="0"/>
            </a:endParaRPr>
          </a:p>
        </p:txBody>
      </p:sp>
      <p:sp>
        <p:nvSpPr>
          <p:cNvPr id="264196" name="Rectangle 2"/>
          <p:cNvSpPr>
            <a:spLocks noGrp="1" noRot="1" noChangeAspect="1" noChangeArrowheads="1" noTextEdit="1"/>
          </p:cNvSpPr>
          <p:nvPr>
            <p:ph type="sldImg"/>
          </p:nvPr>
        </p:nvSpPr>
        <p:spPr>
          <a:ln/>
        </p:spPr>
      </p:sp>
      <p:sp>
        <p:nvSpPr>
          <p:cNvPr id="264197"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AF4C2420-7678-44CC-A673-5F022A3BD819}" type="slidenum">
              <a:rPr lang="x-none" smtClean="0"/>
              <a:pPr/>
              <a:t>23</a:t>
            </a:fld>
            <a:endParaRPr lang="en-US" dirty="0"/>
          </a:p>
        </p:txBody>
      </p:sp>
      <p:sp>
        <p:nvSpPr>
          <p:cNvPr id="2652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41CE332A-2782-4FD4-85E7-4F2BC3181F2A}" type="slidenum">
              <a:rPr lang="x-none" sz="1300">
                <a:latin typeface="Marlett" pitchFamily="2" charset="2"/>
              </a:rPr>
              <a:pPr defTabSz="966788"/>
              <a:t>23</a:t>
            </a:fld>
            <a:endParaRPr lang="en-US" sz="1300" dirty="0">
              <a:latin typeface="Marlett" pitchFamily="2" charset="2"/>
              <a:cs typeface="Courier New" pitchFamily="49" charset="0"/>
            </a:endParaRPr>
          </a:p>
        </p:txBody>
      </p:sp>
      <p:sp>
        <p:nvSpPr>
          <p:cNvPr id="265220" name="Rectangle 2"/>
          <p:cNvSpPr>
            <a:spLocks noGrp="1" noRot="1" noChangeAspect="1" noChangeArrowheads="1" noTextEdit="1"/>
          </p:cNvSpPr>
          <p:nvPr>
            <p:ph type="sldImg"/>
          </p:nvPr>
        </p:nvSpPr>
        <p:spPr>
          <a:ln/>
        </p:spPr>
      </p:sp>
      <p:sp>
        <p:nvSpPr>
          <p:cNvPr id="26522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878C3465-CC93-4E69-B46F-8269CBF92E16}" type="slidenum">
              <a:rPr lang="x-none" smtClean="0"/>
              <a:pPr/>
              <a:t>24</a:t>
            </a:fld>
            <a:endParaRPr lang="en-US" dirty="0"/>
          </a:p>
        </p:txBody>
      </p:sp>
      <p:sp>
        <p:nvSpPr>
          <p:cNvPr id="2662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3E96288E-8646-4B29-97C0-F015794ED1D6}" type="slidenum">
              <a:rPr lang="x-none" sz="1300">
                <a:latin typeface="Marlett" pitchFamily="2" charset="2"/>
              </a:rPr>
              <a:pPr defTabSz="966788"/>
              <a:t>24</a:t>
            </a:fld>
            <a:endParaRPr lang="en-US" sz="1300" dirty="0">
              <a:latin typeface="Marlett" pitchFamily="2" charset="2"/>
              <a:cs typeface="Courier New" pitchFamily="49" charset="0"/>
            </a:endParaRPr>
          </a:p>
        </p:txBody>
      </p:sp>
      <p:sp>
        <p:nvSpPr>
          <p:cNvPr id="266244" name="Rectangle 2"/>
          <p:cNvSpPr>
            <a:spLocks noGrp="1" noRot="1" noChangeAspect="1" noChangeArrowheads="1" noTextEdit="1"/>
          </p:cNvSpPr>
          <p:nvPr>
            <p:ph type="sldImg"/>
          </p:nvPr>
        </p:nvSpPr>
        <p:spPr>
          <a:ln/>
        </p:spPr>
      </p:sp>
      <p:sp>
        <p:nvSpPr>
          <p:cNvPr id="266245" name="Rectangle 3"/>
          <p:cNvSpPr>
            <a:spLocks noGrp="1" noChangeArrowheads="1"/>
          </p:cNvSpPr>
          <p:nvPr>
            <p:ph type="body" idx="1"/>
          </p:nvPr>
        </p:nvSpPr>
        <p:spPr>
          <a:noFill/>
          <a:ln/>
        </p:spPr>
        <p:txBody>
          <a:bodyPr/>
          <a:lstStyle/>
          <a:p>
            <a:r>
              <a:rPr lang="en-US" dirty="0"/>
              <a:t>Notice, there may be competition from other threads attempting to lock for the thread. The FIFO order is arbitrary, different monitor locks have different ordering of waiting threads, that is, notify could release the earliest or latest any other waiting thread.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B5E1CD81-EFEC-493D-8781-BE7E379715D9}" type="slidenum">
              <a:rPr lang="x-none" smtClean="0"/>
              <a:pPr/>
              <a:t>25</a:t>
            </a:fld>
            <a:endParaRPr lang="en-US" dirty="0"/>
          </a:p>
        </p:txBody>
      </p:sp>
      <p:sp>
        <p:nvSpPr>
          <p:cNvPr id="2672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A8C7F82-E387-4141-81EA-A4F8ED615D41}" type="slidenum">
              <a:rPr lang="x-none" sz="1300">
                <a:latin typeface="Marlett" pitchFamily="2" charset="2"/>
              </a:rPr>
              <a:pPr defTabSz="966788"/>
              <a:t>25</a:t>
            </a:fld>
            <a:endParaRPr lang="en-US" sz="1300" dirty="0">
              <a:latin typeface="Marlett" pitchFamily="2" charset="2"/>
              <a:cs typeface="Courier New" pitchFamily="49" charset="0"/>
            </a:endParaRPr>
          </a:p>
        </p:txBody>
      </p:sp>
      <p:sp>
        <p:nvSpPr>
          <p:cNvPr id="267268" name="Rectangle 2"/>
          <p:cNvSpPr>
            <a:spLocks noGrp="1" noRot="1" noChangeAspect="1" noChangeArrowheads="1" noTextEdit="1"/>
          </p:cNvSpPr>
          <p:nvPr>
            <p:ph type="sldImg"/>
          </p:nvPr>
        </p:nvSpPr>
        <p:spPr>
          <a:ln/>
        </p:spPr>
      </p:sp>
      <p:sp>
        <p:nvSpPr>
          <p:cNvPr id="267269" name="Rectangle 3"/>
          <p:cNvSpPr>
            <a:spLocks noGrp="1" noChangeArrowheads="1"/>
          </p:cNvSpPr>
          <p:nvPr>
            <p:ph type="body" idx="1"/>
          </p:nvPr>
        </p:nvSpPr>
        <p:spPr>
          <a:noFill/>
          <a:ln/>
        </p:spPr>
        <p:txBody>
          <a:bodyPr/>
          <a:lstStyle/>
          <a:p>
            <a:r>
              <a:rPr lang="en-US" dirty="0"/>
              <a:t>Notice, there may be competition from other threads attempting to lock for the thread. The FIFO order is arbitrary, different monitor locks have different ordering of waiting threads, that is, notify could release the earliest or latest any other waiting thread.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069F55B8-C76D-436E-BE2E-EDD0377B6512}" type="slidenum">
              <a:rPr lang="x-none" smtClean="0"/>
              <a:pPr/>
              <a:t>26</a:t>
            </a:fld>
            <a:endParaRPr lang="en-US" dirty="0"/>
          </a:p>
        </p:txBody>
      </p:sp>
      <p:sp>
        <p:nvSpPr>
          <p:cNvPr id="2682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E9466B18-CCDB-4706-9CE0-2DF369EF0864}" type="slidenum">
              <a:rPr lang="x-none" sz="1300">
                <a:latin typeface="Marlett" pitchFamily="2" charset="2"/>
              </a:rPr>
              <a:pPr defTabSz="966788"/>
              <a:t>26</a:t>
            </a:fld>
            <a:endParaRPr lang="en-US" sz="1300" dirty="0">
              <a:latin typeface="Marlett" pitchFamily="2" charset="2"/>
              <a:cs typeface="Courier New" pitchFamily="49" charset="0"/>
            </a:endParaRPr>
          </a:p>
        </p:txBody>
      </p:sp>
      <p:sp>
        <p:nvSpPr>
          <p:cNvPr id="268292" name="Rectangle 2"/>
          <p:cNvSpPr>
            <a:spLocks noGrp="1" noRot="1" noChangeAspect="1" noChangeArrowheads="1" noTextEdit="1"/>
          </p:cNvSpPr>
          <p:nvPr>
            <p:ph type="sldImg"/>
          </p:nvPr>
        </p:nvSpPr>
        <p:spPr>
          <a:ln/>
        </p:spPr>
      </p:sp>
      <p:sp>
        <p:nvSpPr>
          <p:cNvPr id="268293" name="Rectangle 3"/>
          <p:cNvSpPr>
            <a:spLocks noGrp="1" noChangeArrowheads="1"/>
          </p:cNvSpPr>
          <p:nvPr>
            <p:ph type="body" idx="1"/>
          </p:nvPr>
        </p:nvSpPr>
        <p:spPr>
          <a:noFill/>
          <a:ln/>
        </p:spPr>
        <p:txBody>
          <a:bodyPr/>
          <a:lstStyle/>
          <a:p>
            <a:r>
              <a:rPr lang="en-US" dirty="0"/>
              <a:t>Notice, there may be competition from other threads attempting to lock for the thread. The FIFO order is arbitrary, different monitor locks have different ordering of waiting threads, that is, notify could release the earliest or latest any other waiting thread.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4479117C-6C65-456D-8315-BB102402DB25}" type="slidenum">
              <a:rPr lang="x-none" smtClean="0"/>
              <a:pPr/>
              <a:t>27</a:t>
            </a:fld>
            <a:endParaRPr lang="en-US" dirty="0"/>
          </a:p>
        </p:txBody>
      </p:sp>
      <p:sp>
        <p:nvSpPr>
          <p:cNvPr id="2693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830AF2DC-A321-48A2-8FCB-35E619F8B80C}" type="slidenum">
              <a:rPr lang="x-none" sz="1300">
                <a:latin typeface="Marlett" pitchFamily="2" charset="2"/>
              </a:rPr>
              <a:pPr defTabSz="966788"/>
              <a:t>27</a:t>
            </a:fld>
            <a:endParaRPr lang="en-US" sz="1300" dirty="0">
              <a:latin typeface="Marlett" pitchFamily="2" charset="2"/>
              <a:cs typeface="Courier New" pitchFamily="49" charset="0"/>
            </a:endParaRPr>
          </a:p>
        </p:txBody>
      </p:sp>
      <p:sp>
        <p:nvSpPr>
          <p:cNvPr id="269316" name="Rectangle 2"/>
          <p:cNvSpPr>
            <a:spLocks noGrp="1" noRot="1" noChangeAspect="1" noChangeArrowheads="1" noTextEdit="1"/>
          </p:cNvSpPr>
          <p:nvPr>
            <p:ph type="sldImg"/>
          </p:nvPr>
        </p:nvSpPr>
        <p:spPr>
          <a:ln/>
        </p:spPr>
      </p:sp>
      <p:sp>
        <p:nvSpPr>
          <p:cNvPr id="269317" name="Rectangle 3"/>
          <p:cNvSpPr>
            <a:spLocks noGrp="1" noChangeArrowheads="1"/>
          </p:cNvSpPr>
          <p:nvPr>
            <p:ph type="body" idx="1"/>
          </p:nvPr>
        </p:nvSpPr>
        <p:spPr>
          <a:noFill/>
          <a:ln/>
        </p:spPr>
        <p:txBody>
          <a:bodyPr/>
          <a:lstStyle/>
          <a:p>
            <a:r>
              <a:rPr lang="en-US" dirty="0"/>
              <a:t>Notice, there may be competition from other threads attempting to lock for the thread. The FIFO order is arbitrary, different monitor locks have different ordering of waiting threads, that is, notify could release the earliest or latest any other waiting thread.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380D24FB-7679-4C68-BC87-FCF919B20A98}" type="slidenum">
              <a:rPr lang="x-none" smtClean="0"/>
              <a:pPr/>
              <a:t>28</a:t>
            </a:fld>
            <a:endParaRPr lang="en-US" dirty="0"/>
          </a:p>
        </p:txBody>
      </p:sp>
      <p:sp>
        <p:nvSpPr>
          <p:cNvPr id="2488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C5266E8-37FB-4286-A3EA-D5F9E1D681F7}" type="slidenum">
              <a:rPr lang="x-none" sz="1300">
                <a:latin typeface="Marlett" pitchFamily="2" charset="2"/>
              </a:rPr>
              <a:pPr defTabSz="966788"/>
              <a:t>28</a:t>
            </a:fld>
            <a:endParaRPr lang="en-US" sz="1300" dirty="0">
              <a:latin typeface="Marlett" pitchFamily="2" charset="2"/>
              <a:cs typeface="Courier New" pitchFamily="49" charset="0"/>
            </a:endParaRPr>
          </a:p>
        </p:txBody>
      </p:sp>
      <p:sp>
        <p:nvSpPr>
          <p:cNvPr id="248836" name="Rectangle 2"/>
          <p:cNvSpPr>
            <a:spLocks noGrp="1" noRot="1" noChangeAspect="1" noChangeArrowheads="1" noTextEdit="1"/>
          </p:cNvSpPr>
          <p:nvPr>
            <p:ph type="sldImg"/>
          </p:nvPr>
        </p:nvSpPr>
        <p:spPr>
          <a:ln/>
        </p:spPr>
      </p:sp>
      <p:sp>
        <p:nvSpPr>
          <p:cNvPr id="248837" name="Rectangle 3"/>
          <p:cNvSpPr>
            <a:spLocks noGrp="1" noChangeArrowheads="1"/>
          </p:cNvSpPr>
          <p:nvPr>
            <p:ph type="body" idx="1"/>
          </p:nvPr>
        </p:nvSpPr>
        <p:spPr>
          <a:xfrm>
            <a:off x="976313" y="4560888"/>
            <a:ext cx="5362575" cy="4319587"/>
          </a:xfrm>
          <a:noFill/>
          <a:ln/>
        </p:spPr>
        <p:txBody>
          <a:bodyPr/>
          <a:lstStyle/>
          <a:p>
            <a:r>
              <a:rPr lang="en-US" dirty="0"/>
              <a:t>In Java, every object provides a </a:t>
            </a:r>
            <a:r>
              <a:rPr lang="en-US" b="1" dirty="0"/>
              <a:t>wait() </a:t>
            </a:r>
            <a:r>
              <a:rPr lang="en-US" dirty="0"/>
              <a:t>method that unlocks the object and suspends the caller for a while. While the caller is waiting, another thread can lock and change the object. Later, when the suspended thread resumes, it locks the object again before it returns from the </a:t>
            </a:r>
            <a:r>
              <a:rPr lang="en-US" b="1" dirty="0"/>
              <a:t>wait()</a:t>
            </a:r>
            <a:r>
              <a:rPr lang="en-US" dirty="0"/>
              <a:t> call.</a:t>
            </a:r>
          </a:p>
        </p:txBody>
      </p:sp>
    </p:spTree>
    <p:extLst>
      <p:ext uri="{BB962C8B-B14F-4D97-AF65-F5344CB8AC3E}">
        <p14:creationId xmlns:p14="http://schemas.microsoft.com/office/powerpoint/2010/main" val="2437532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09ED58F1-488C-4FE3-BF28-E244EE1F3B83}" type="slidenum">
              <a:rPr lang="x-none" smtClean="0"/>
              <a:pPr/>
              <a:t>29</a:t>
            </a:fld>
            <a:endParaRPr lang="en-US" dirty="0"/>
          </a:p>
        </p:txBody>
      </p:sp>
      <p:sp>
        <p:nvSpPr>
          <p:cNvPr id="2703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A3A85B65-4ABE-4418-B213-49FC406C3A69}" type="slidenum">
              <a:rPr lang="x-none" sz="1300">
                <a:latin typeface="Marlett" pitchFamily="2" charset="2"/>
              </a:rPr>
              <a:pPr defTabSz="966788"/>
              <a:t>29</a:t>
            </a:fld>
            <a:endParaRPr lang="en-US" sz="1300" dirty="0">
              <a:latin typeface="Marlett" pitchFamily="2" charset="2"/>
              <a:cs typeface="Courier New" pitchFamily="49" charset="0"/>
            </a:endParaRPr>
          </a:p>
        </p:txBody>
      </p:sp>
      <p:sp>
        <p:nvSpPr>
          <p:cNvPr id="270340" name="Rectangle 2"/>
          <p:cNvSpPr>
            <a:spLocks noGrp="1" noRot="1" noChangeAspect="1" noChangeArrowheads="1" noTextEdit="1"/>
          </p:cNvSpPr>
          <p:nvPr>
            <p:ph type="sldImg"/>
          </p:nvPr>
        </p:nvSpPr>
        <p:spPr>
          <a:ln/>
        </p:spPr>
      </p:sp>
      <p:sp>
        <p:nvSpPr>
          <p:cNvPr id="270341"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741ECAD7-683A-4266-A10B-23995F074ECA}" type="slidenum">
              <a:rPr lang="x-none" smtClean="0"/>
              <a:pPr/>
              <a:t>30</a:t>
            </a:fld>
            <a:endParaRPr lang="en-US" dirty="0"/>
          </a:p>
        </p:txBody>
      </p:sp>
      <p:sp>
        <p:nvSpPr>
          <p:cNvPr id="2713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9DF4556F-E029-499D-B4A2-FCD2FD7F568C}" type="slidenum">
              <a:rPr lang="x-none" sz="1300">
                <a:latin typeface="Marlett" pitchFamily="2" charset="2"/>
              </a:rPr>
              <a:pPr defTabSz="966788"/>
              <a:t>30</a:t>
            </a:fld>
            <a:endParaRPr lang="en-US" sz="1300" dirty="0">
              <a:latin typeface="Marlett" pitchFamily="2" charset="2"/>
              <a:cs typeface="Courier New" pitchFamily="49" charset="0"/>
            </a:endParaRPr>
          </a:p>
        </p:txBody>
      </p:sp>
      <p:sp>
        <p:nvSpPr>
          <p:cNvPr id="271364" name="Rectangle 2"/>
          <p:cNvSpPr>
            <a:spLocks noGrp="1" noRot="1" noChangeAspect="1" noChangeArrowheads="1" noTextEdit="1"/>
          </p:cNvSpPr>
          <p:nvPr>
            <p:ph type="sldImg"/>
          </p:nvPr>
        </p:nvSpPr>
        <p:spPr>
          <a:ln/>
        </p:spPr>
      </p:sp>
      <p:sp>
        <p:nvSpPr>
          <p:cNvPr id="271365"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2AD63CD6-A13A-4A0D-9A9D-D9DDC242C897}" type="slidenum">
              <a:rPr lang="x-none" smtClean="0"/>
              <a:pPr/>
              <a:t>31</a:t>
            </a:fld>
            <a:endParaRPr lang="en-US" dirty="0"/>
          </a:p>
        </p:txBody>
      </p:sp>
      <p:sp>
        <p:nvSpPr>
          <p:cNvPr id="2723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9031376-B25E-42A2-BE17-293F81C52757}" type="slidenum">
              <a:rPr lang="x-none" sz="1300">
                <a:latin typeface="Marlett" pitchFamily="2" charset="2"/>
              </a:rPr>
              <a:pPr defTabSz="966788"/>
              <a:t>31</a:t>
            </a:fld>
            <a:endParaRPr lang="en-US" sz="1300" dirty="0">
              <a:latin typeface="Marlett" pitchFamily="2" charset="2"/>
              <a:cs typeface="Courier New" pitchFamily="49" charset="0"/>
            </a:endParaRPr>
          </a:p>
        </p:txBody>
      </p:sp>
      <p:sp>
        <p:nvSpPr>
          <p:cNvPr id="272388" name="Rectangle 2"/>
          <p:cNvSpPr>
            <a:spLocks noGrp="1" noRot="1" noChangeAspect="1" noChangeArrowheads="1" noTextEdit="1"/>
          </p:cNvSpPr>
          <p:nvPr>
            <p:ph type="sldImg"/>
          </p:nvPr>
        </p:nvSpPr>
        <p:spPr>
          <a:ln/>
        </p:spPr>
      </p:sp>
      <p:sp>
        <p:nvSpPr>
          <p:cNvPr id="272389"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1A79F152-0A1A-41EE-B83D-28F7616B42C4}" type="slidenum">
              <a:rPr lang="x-none" smtClean="0"/>
              <a:pPr/>
              <a:t>32</a:t>
            </a:fld>
            <a:endParaRPr lang="en-US" dirty="0"/>
          </a:p>
        </p:txBody>
      </p:sp>
      <p:sp>
        <p:nvSpPr>
          <p:cNvPr id="2734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6A91A14-F259-41E7-A39E-DF9541596A41}" type="slidenum">
              <a:rPr lang="x-none" sz="1300">
                <a:latin typeface="Marlett" pitchFamily="2" charset="2"/>
              </a:rPr>
              <a:pPr defTabSz="966788"/>
              <a:t>32</a:t>
            </a:fld>
            <a:endParaRPr lang="en-US" sz="1300" dirty="0">
              <a:latin typeface="Marlett" pitchFamily="2" charset="2"/>
              <a:cs typeface="Courier New" pitchFamily="49" charset="0"/>
            </a:endParaRPr>
          </a:p>
        </p:txBody>
      </p:sp>
      <p:sp>
        <p:nvSpPr>
          <p:cNvPr id="273412" name="Rectangle 2"/>
          <p:cNvSpPr>
            <a:spLocks noGrp="1" noRot="1" noChangeAspect="1" noChangeArrowheads="1" noTextEdit="1"/>
          </p:cNvSpPr>
          <p:nvPr>
            <p:ph type="sldImg"/>
          </p:nvPr>
        </p:nvSpPr>
        <p:spPr>
          <a:ln/>
        </p:spPr>
      </p:sp>
      <p:sp>
        <p:nvSpPr>
          <p:cNvPr id="273413"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extLst>
      <p:ext uri="{BB962C8B-B14F-4D97-AF65-F5344CB8AC3E}">
        <p14:creationId xmlns:p14="http://schemas.microsoft.com/office/powerpoint/2010/main" val="9974842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1A79F152-0A1A-41EE-B83D-28F7616B42C4}" type="slidenum">
              <a:rPr lang="x-none" smtClean="0"/>
              <a:pPr/>
              <a:t>33</a:t>
            </a:fld>
            <a:endParaRPr lang="en-US" dirty="0"/>
          </a:p>
        </p:txBody>
      </p:sp>
      <p:sp>
        <p:nvSpPr>
          <p:cNvPr id="2734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6A91A14-F259-41E7-A39E-DF9541596A41}" type="slidenum">
              <a:rPr lang="x-none" sz="1300">
                <a:latin typeface="Marlett" pitchFamily="2" charset="2"/>
              </a:rPr>
              <a:pPr defTabSz="966788"/>
              <a:t>33</a:t>
            </a:fld>
            <a:endParaRPr lang="en-US" sz="1300" dirty="0">
              <a:latin typeface="Marlett" pitchFamily="2" charset="2"/>
              <a:cs typeface="Courier New" pitchFamily="49" charset="0"/>
            </a:endParaRPr>
          </a:p>
        </p:txBody>
      </p:sp>
      <p:sp>
        <p:nvSpPr>
          <p:cNvPr id="273412" name="Rectangle 2"/>
          <p:cNvSpPr>
            <a:spLocks noGrp="1" noRot="1" noChangeAspect="1" noChangeArrowheads="1" noTextEdit="1"/>
          </p:cNvSpPr>
          <p:nvPr>
            <p:ph type="sldImg"/>
          </p:nvPr>
        </p:nvSpPr>
        <p:spPr>
          <a:ln/>
        </p:spPr>
      </p:sp>
      <p:sp>
        <p:nvSpPr>
          <p:cNvPr id="273413"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extLst>
      <p:ext uri="{BB962C8B-B14F-4D97-AF65-F5344CB8AC3E}">
        <p14:creationId xmlns:p14="http://schemas.microsoft.com/office/powerpoint/2010/main" val="3262891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1A79F152-0A1A-41EE-B83D-28F7616B42C4}" type="slidenum">
              <a:rPr lang="x-none" smtClean="0"/>
              <a:pPr/>
              <a:t>34</a:t>
            </a:fld>
            <a:endParaRPr lang="en-US" dirty="0"/>
          </a:p>
        </p:txBody>
      </p:sp>
      <p:sp>
        <p:nvSpPr>
          <p:cNvPr id="2734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6A91A14-F259-41E7-A39E-DF9541596A41}" type="slidenum">
              <a:rPr lang="x-none" sz="1300">
                <a:latin typeface="Marlett" pitchFamily="2" charset="2"/>
              </a:rPr>
              <a:pPr defTabSz="966788"/>
              <a:t>34</a:t>
            </a:fld>
            <a:endParaRPr lang="en-US" sz="1300" dirty="0">
              <a:latin typeface="Marlett" pitchFamily="2" charset="2"/>
              <a:cs typeface="Courier New" pitchFamily="49" charset="0"/>
            </a:endParaRPr>
          </a:p>
        </p:txBody>
      </p:sp>
      <p:sp>
        <p:nvSpPr>
          <p:cNvPr id="273412" name="Rectangle 2"/>
          <p:cNvSpPr>
            <a:spLocks noGrp="1" noRot="1" noChangeAspect="1" noChangeArrowheads="1" noTextEdit="1"/>
          </p:cNvSpPr>
          <p:nvPr>
            <p:ph type="sldImg"/>
          </p:nvPr>
        </p:nvSpPr>
        <p:spPr>
          <a:ln/>
        </p:spPr>
      </p:sp>
      <p:sp>
        <p:nvSpPr>
          <p:cNvPr id="273413"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extLst>
      <p:ext uri="{BB962C8B-B14F-4D97-AF65-F5344CB8AC3E}">
        <p14:creationId xmlns:p14="http://schemas.microsoft.com/office/powerpoint/2010/main" val="4878633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1A79F152-0A1A-41EE-B83D-28F7616B42C4}" type="slidenum">
              <a:rPr lang="x-none" smtClean="0"/>
              <a:pPr/>
              <a:t>35</a:t>
            </a:fld>
            <a:endParaRPr lang="en-US" dirty="0"/>
          </a:p>
        </p:txBody>
      </p:sp>
      <p:sp>
        <p:nvSpPr>
          <p:cNvPr id="2734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76A91A14-F259-41E7-A39E-DF9541596A41}" type="slidenum">
              <a:rPr lang="x-none" sz="1300">
                <a:latin typeface="Marlett" pitchFamily="2" charset="2"/>
              </a:rPr>
              <a:pPr defTabSz="966788"/>
              <a:t>35</a:t>
            </a:fld>
            <a:endParaRPr lang="en-US" sz="1300" dirty="0">
              <a:latin typeface="Marlett" pitchFamily="2" charset="2"/>
              <a:cs typeface="Courier New" pitchFamily="49" charset="0"/>
            </a:endParaRPr>
          </a:p>
        </p:txBody>
      </p:sp>
      <p:sp>
        <p:nvSpPr>
          <p:cNvPr id="273412" name="Rectangle 2"/>
          <p:cNvSpPr>
            <a:spLocks noGrp="1" noRot="1" noChangeAspect="1" noChangeArrowheads="1" noTextEdit="1"/>
          </p:cNvSpPr>
          <p:nvPr>
            <p:ph type="sldImg"/>
          </p:nvPr>
        </p:nvSpPr>
        <p:spPr>
          <a:ln/>
        </p:spPr>
      </p:sp>
      <p:sp>
        <p:nvSpPr>
          <p:cNvPr id="273413"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71373543-132E-4D9A-BC6A-88A517ABC445}" type="slidenum">
              <a:rPr lang="x-none" smtClean="0"/>
              <a:pPr/>
              <a:t>36</a:t>
            </a:fld>
            <a:endParaRPr lang="en-US" dirty="0"/>
          </a:p>
        </p:txBody>
      </p:sp>
      <p:sp>
        <p:nvSpPr>
          <p:cNvPr id="2744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CFD2824C-9D89-4FA1-9902-F2FF7B0E62F8}" type="slidenum">
              <a:rPr lang="x-none" sz="1300">
                <a:latin typeface="Marlett" pitchFamily="2" charset="2"/>
              </a:rPr>
              <a:pPr defTabSz="966788"/>
              <a:t>36</a:t>
            </a:fld>
            <a:endParaRPr lang="en-US" sz="1300" dirty="0">
              <a:latin typeface="Marlett" pitchFamily="2" charset="2"/>
              <a:cs typeface="Courier New" pitchFamily="49" charset="0"/>
            </a:endParaRPr>
          </a:p>
        </p:txBody>
      </p:sp>
      <p:sp>
        <p:nvSpPr>
          <p:cNvPr id="274436" name="Rectangle 2"/>
          <p:cNvSpPr>
            <a:spLocks noGrp="1" noRot="1" noChangeAspect="1" noChangeArrowheads="1" noTextEdit="1"/>
          </p:cNvSpPr>
          <p:nvPr>
            <p:ph type="sldImg"/>
          </p:nvPr>
        </p:nvSpPr>
        <p:spPr>
          <a:ln/>
        </p:spPr>
      </p:sp>
      <p:sp>
        <p:nvSpPr>
          <p:cNvPr id="274437" name="Rectangle 3"/>
          <p:cNvSpPr>
            <a:spLocks noGrp="1" noChangeArrowheads="1"/>
          </p:cNvSpPr>
          <p:nvPr>
            <p:ph type="body" idx="1"/>
          </p:nvPr>
        </p:nvSpPr>
        <p:spPr>
          <a:xfrm>
            <a:off x="976313" y="4560888"/>
            <a:ext cx="5362575" cy="4319587"/>
          </a:xfrm>
          <a:noFill/>
          <a:ln/>
        </p:spPr>
        <p:txBody>
          <a:bodyPr/>
          <a:lstStyle/>
          <a:p>
            <a:r>
              <a:rPr lang="en-US" dirty="0"/>
              <a:t>Synchronized methods use a monitor lock also.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F7A42F78-1A46-4FCA-9918-114B5D53D120}" type="slidenum">
              <a:rPr lang="x-none" smtClean="0"/>
              <a:pPr/>
              <a:t>37</a:t>
            </a:fld>
            <a:endParaRPr lang="en-US" dirty="0"/>
          </a:p>
        </p:txBody>
      </p:sp>
      <p:sp>
        <p:nvSpPr>
          <p:cNvPr id="2867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B94F28BC-C6E3-46F9-9892-5DE074C6E293}" type="slidenum">
              <a:rPr lang="x-none" sz="1300">
                <a:latin typeface="Marlett" pitchFamily="2" charset="2"/>
              </a:rPr>
              <a:pPr defTabSz="966788"/>
              <a:t>37</a:t>
            </a:fld>
            <a:endParaRPr lang="en-US" sz="1300" dirty="0">
              <a:latin typeface="Marlett" pitchFamily="2" charset="2"/>
              <a:cs typeface="Courier New" pitchFamily="49" charset="0"/>
            </a:endParaRPr>
          </a:p>
        </p:txBody>
      </p:sp>
      <p:sp>
        <p:nvSpPr>
          <p:cNvPr id="286724" name="Rectangle 2"/>
          <p:cNvSpPr>
            <a:spLocks noGrp="1" noRot="1" noChangeAspect="1" noChangeArrowheads="1" noTextEdit="1"/>
          </p:cNvSpPr>
          <p:nvPr>
            <p:ph type="sldImg"/>
          </p:nvPr>
        </p:nvSpPr>
        <p:spPr>
          <a:ln/>
        </p:spPr>
      </p:sp>
      <p:sp>
        <p:nvSpPr>
          <p:cNvPr id="286725" name="Rectangle 3"/>
          <p:cNvSpPr>
            <a:spLocks noGrp="1" noChangeArrowheads="1"/>
          </p:cNvSpPr>
          <p:nvPr>
            <p:ph type="body" idx="1"/>
          </p:nvPr>
        </p:nvSpPr>
        <p:spPr>
          <a:noFill/>
          <a:ln/>
        </p:spPr>
        <p:txBody>
          <a:bodyPr/>
          <a:lstStyle/>
          <a:p>
            <a:r>
              <a:rPr lang="en-US" dirty="0"/>
              <a:t>Just as locks are inherently vulnerable to deadlock, condition objects are inherently vulnerable to </a:t>
            </a:r>
            <a:r>
              <a:rPr lang="en-US" i="1" dirty="0"/>
              <a:t>lost</a:t>
            </a:r>
            <a:r>
              <a:rPr lang="en-US" dirty="0"/>
              <a:t> </a:t>
            </a:r>
            <a:r>
              <a:rPr lang="en-US" i="1" dirty="0"/>
              <a:t>wakeups</a:t>
            </a:r>
            <a:r>
              <a:rPr lang="en-US" dirty="0"/>
              <a:t>, in which one or more threads wait forever without realizing that the condition for which they are waiting has become true.</a:t>
            </a:r>
          </a:p>
          <a:p>
            <a:endParaRPr lang="en-US" dirty="0"/>
          </a:p>
          <a:p>
            <a:r>
              <a:rPr lang="en-US" dirty="0"/>
              <a:t>Lost wakeups can occur in subtle ways.</a:t>
            </a:r>
          </a:p>
          <a:p>
            <a:r>
              <a:rPr lang="en-US" dirty="0"/>
              <a:t>The</a:t>
            </a:r>
            <a:r>
              <a:rPr lang="en-US" baseline="0" dirty="0"/>
              <a:t> f</a:t>
            </a:r>
            <a:r>
              <a:rPr lang="en-US" dirty="0"/>
              <a:t>igure shows an ill-considered optimization of the</a:t>
            </a:r>
          </a:p>
          <a:p>
            <a:r>
              <a:rPr lang="en-US" dirty="0"/>
              <a:t>\cQueue{T} class.</a:t>
            </a:r>
          </a:p>
          <a:p>
            <a:r>
              <a:rPr lang="en-US" dirty="0"/>
              <a:t>Instead of signaling the \fNotEmpty{} condition each time \mEnq{} enqueues an item,</a:t>
            </a:r>
          </a:p>
          <a:p>
            <a:r>
              <a:rPr lang="en-US" dirty="0"/>
              <a:t>would it not be more efficient to signal the condition only when</a:t>
            </a:r>
          </a:p>
          <a:p>
            <a:r>
              <a:rPr lang="en-US" dirty="0"/>
              <a:t>the queue actually transitions from empty to non-empty?</a:t>
            </a:r>
          </a:p>
          <a:p>
            <a:r>
              <a:rPr lang="en-US" dirty="0"/>
              <a:t>This optimization works as intended if there is only one producer and one consumer,</a:t>
            </a:r>
          </a:p>
          <a:p>
            <a:r>
              <a:rPr lang="en-US" dirty="0"/>
              <a:t>but it is incorrect if there are multiple producers or consumers.</a:t>
            </a:r>
          </a:p>
          <a:p>
            <a:r>
              <a:rPr lang="en-US" dirty="0"/>
              <a:t>Consider the following scenario:</a:t>
            </a:r>
          </a:p>
          <a:p>
            <a:r>
              <a:rPr lang="en-US" dirty="0"/>
              <a:t>consumers $A$ and $B$ both try to dequeue an item from an empty queue,</a:t>
            </a:r>
          </a:p>
          <a:p>
            <a:r>
              <a:rPr lang="en-US" dirty="0"/>
              <a:t>both detect the queue is empty,</a:t>
            </a:r>
          </a:p>
          <a:p>
            <a:r>
              <a:rPr lang="en-US" dirty="0"/>
              <a:t>and both block on the \fNotEmpty{} condition.</a:t>
            </a:r>
          </a:p>
          <a:p>
            <a:r>
              <a:rPr lang="en-US" dirty="0"/>
              <a:t>Producer $C$ enqueues an item in the buffer, and signals \fNotEmpty{},</a:t>
            </a:r>
          </a:p>
          <a:p>
            <a:r>
              <a:rPr lang="en-US" dirty="0"/>
              <a:t>waking $A$.</a:t>
            </a:r>
          </a:p>
          <a:p>
            <a:r>
              <a:rPr lang="en-US" dirty="0"/>
              <a:t>Before $A$ can acquire the lock, however,</a:t>
            </a:r>
          </a:p>
          <a:p>
            <a:r>
              <a:rPr lang="en-US" dirty="0"/>
              <a:t>another producer $D$ puts a second item in the queue,</a:t>
            </a:r>
          </a:p>
          <a:p>
            <a:r>
              <a:rPr lang="en-US" dirty="0"/>
              <a:t>and because the queue is not empty, it does not signal \fNotEmpty{}.</a:t>
            </a:r>
          </a:p>
          <a:p>
            <a:r>
              <a:rPr lang="en-US" dirty="0"/>
              <a:t>Then $A$ acquires the lock, removes the first item,</a:t>
            </a:r>
          </a:p>
          <a:p>
            <a:r>
              <a:rPr lang="en-US" dirty="0"/>
              <a:t>but $B$, victim of a lost wakeup,</a:t>
            </a:r>
          </a:p>
          <a:p>
            <a:r>
              <a:rPr lang="en-US" dirty="0"/>
              <a:t>waits forever even though there is an item in the buffer to be consumed.</a:t>
            </a:r>
          </a:p>
          <a:p>
            <a:endParaRPr lang="en-US" dirty="0"/>
          </a:p>
          <a:p>
            <a:r>
              <a:rPr lang="en-US" dirty="0"/>
              <a:t>Although there is no substitute for reasoning carefully about your program,</a:t>
            </a:r>
          </a:p>
          <a:p>
            <a:r>
              <a:rPr lang="en-US" dirty="0"/>
              <a:t>there are simple programming practices that will minimize vulnerability to</a:t>
            </a:r>
          </a:p>
          <a:p>
            <a:r>
              <a:rPr lang="en-US" dirty="0"/>
              <a:t>lost wakeups.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A631C9E4-C2E9-42BE-A2D1-F4BC8E868A51}" type="slidenum">
              <a:rPr lang="x-none" smtClean="0"/>
              <a:pPr/>
              <a:t>38</a:t>
            </a:fld>
            <a:endParaRPr lang="en-US" dirty="0"/>
          </a:p>
        </p:txBody>
      </p:sp>
      <p:sp>
        <p:nvSpPr>
          <p:cNvPr id="2877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5BA792B5-4353-42E2-ABF7-D171557A6643}" type="slidenum">
              <a:rPr lang="x-none" sz="1300">
                <a:latin typeface="Marlett" pitchFamily="2" charset="2"/>
              </a:rPr>
              <a:pPr defTabSz="966788"/>
              <a:t>38</a:t>
            </a:fld>
            <a:endParaRPr lang="en-US" sz="1300" dirty="0">
              <a:latin typeface="Marlett" pitchFamily="2" charset="2"/>
              <a:cs typeface="Courier New" pitchFamily="49" charset="0"/>
            </a:endParaRPr>
          </a:p>
        </p:txBody>
      </p:sp>
      <p:sp>
        <p:nvSpPr>
          <p:cNvPr id="287748" name="Rectangle 2"/>
          <p:cNvSpPr>
            <a:spLocks noGrp="1" noRot="1" noChangeAspect="1" noChangeArrowheads="1" noTextEdit="1"/>
          </p:cNvSpPr>
          <p:nvPr>
            <p:ph type="sldImg"/>
          </p:nvPr>
        </p:nvSpPr>
        <p:spPr>
          <a:ln/>
        </p:spPr>
      </p:sp>
      <p:sp>
        <p:nvSpPr>
          <p:cNvPr id="287749"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p>
            <a:fld id="{9D6C8F27-A9B1-46B4-B903-11AB40C3D3FA}" type="slidenum">
              <a:rPr lang="x-none" smtClean="0"/>
              <a:pPr/>
              <a:t>39</a:t>
            </a:fld>
            <a:endParaRPr lang="en-US" dirty="0"/>
          </a:p>
        </p:txBody>
      </p:sp>
      <p:sp>
        <p:nvSpPr>
          <p:cNvPr id="2887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624811AA-3D75-4253-B957-06F42F9CF075}" type="slidenum">
              <a:rPr lang="x-none" sz="1300">
                <a:latin typeface="Marlett" pitchFamily="2" charset="2"/>
              </a:rPr>
              <a:pPr defTabSz="966788"/>
              <a:t>39</a:t>
            </a:fld>
            <a:endParaRPr lang="en-US" sz="1300" dirty="0">
              <a:latin typeface="Marlett" pitchFamily="2" charset="2"/>
              <a:cs typeface="Courier New" pitchFamily="49" charset="0"/>
            </a:endParaRPr>
          </a:p>
        </p:txBody>
      </p:sp>
      <p:sp>
        <p:nvSpPr>
          <p:cNvPr id="288772" name="Rectangle 2"/>
          <p:cNvSpPr>
            <a:spLocks noGrp="1" noRot="1" noChangeAspect="1" noChangeArrowheads="1" noTextEdit="1"/>
          </p:cNvSpPr>
          <p:nvPr>
            <p:ph type="sldImg"/>
          </p:nvPr>
        </p:nvSpPr>
        <p:spPr>
          <a:ln/>
        </p:spPr>
      </p:sp>
      <p:sp>
        <p:nvSpPr>
          <p:cNvPr id="288773"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8E66FD1B-9263-487E-A8D5-9AC88C5EEC7D}" type="slidenum">
              <a:rPr lang="x-none" smtClean="0"/>
              <a:pPr/>
              <a:t>40</a:t>
            </a:fld>
            <a:endParaRPr lang="en-US" dirty="0"/>
          </a:p>
        </p:txBody>
      </p:sp>
      <p:sp>
        <p:nvSpPr>
          <p:cNvPr id="2897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D256B54-BF0D-4131-BA2B-E2BAEE4FBAC1}" type="slidenum">
              <a:rPr lang="x-none" sz="1300">
                <a:latin typeface="Marlett" pitchFamily="2" charset="2"/>
              </a:rPr>
              <a:pPr defTabSz="966788"/>
              <a:t>40</a:t>
            </a:fld>
            <a:endParaRPr lang="en-US" sz="1300" dirty="0">
              <a:latin typeface="Marlett" pitchFamily="2" charset="2"/>
              <a:cs typeface="Courier New" pitchFamily="49" charset="0"/>
            </a:endParaRPr>
          </a:p>
        </p:txBody>
      </p:sp>
      <p:sp>
        <p:nvSpPr>
          <p:cNvPr id="289796" name="Rectangle 2"/>
          <p:cNvSpPr>
            <a:spLocks noGrp="1" noRot="1" noChangeAspect="1" noChangeArrowheads="1" noTextEdit="1"/>
          </p:cNvSpPr>
          <p:nvPr>
            <p:ph type="sldImg"/>
          </p:nvPr>
        </p:nvSpPr>
        <p:spPr>
          <a:ln/>
        </p:spPr>
      </p:sp>
      <p:sp>
        <p:nvSpPr>
          <p:cNvPr id="289797" name="Rectangle 3"/>
          <p:cNvSpPr>
            <a:spLocks noGrp="1" noChangeArrowheads="1"/>
          </p:cNvSpPr>
          <p:nvPr>
            <p:ph type="body" idx="1"/>
          </p:nvPr>
        </p:nvSpPr>
        <p:spPr>
          <a:noFill/>
          <a:ln/>
        </p:spPr>
        <p:txBody>
          <a:bodyPr/>
          <a:lstStyle/>
          <a:p>
            <a:r>
              <a:rPr lang="en-US" dirty="0"/>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552326BE-C007-4B5B-B46A-B5008FFB51E6}" type="slidenum">
              <a:rPr lang="x-none" smtClean="0"/>
              <a:pPr/>
              <a:t>41</a:t>
            </a:fld>
            <a:endParaRPr lang="en-US" dirty="0"/>
          </a:p>
        </p:txBody>
      </p:sp>
      <p:sp>
        <p:nvSpPr>
          <p:cNvPr id="2908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13555C9E-3A51-4BBF-A300-D297CB48F076}" type="slidenum">
              <a:rPr lang="x-none" sz="1300">
                <a:latin typeface="Marlett" pitchFamily="2" charset="2"/>
              </a:rPr>
              <a:pPr defTabSz="966788"/>
              <a:t>41</a:t>
            </a:fld>
            <a:endParaRPr lang="en-US" sz="1300" dirty="0">
              <a:latin typeface="Marlett" pitchFamily="2" charset="2"/>
              <a:cs typeface="Courier New" pitchFamily="49" charset="0"/>
            </a:endParaRPr>
          </a:p>
        </p:txBody>
      </p:sp>
      <p:sp>
        <p:nvSpPr>
          <p:cNvPr id="290820" name="Rectangle 2"/>
          <p:cNvSpPr>
            <a:spLocks noGrp="1" noRot="1" noChangeAspect="1" noChangeArrowheads="1" noTextEdit="1"/>
          </p:cNvSpPr>
          <p:nvPr>
            <p:ph type="sldImg"/>
          </p:nvPr>
        </p:nvSpPr>
        <p:spPr>
          <a:ln/>
        </p:spPr>
      </p:sp>
      <p:sp>
        <p:nvSpPr>
          <p:cNvPr id="290821"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p>
            <a:fld id="{CAEF514B-EBC5-4FC6-AB37-693848CCAABD}" type="slidenum">
              <a:rPr lang="x-none" smtClean="0"/>
              <a:pPr/>
              <a:t>42</a:t>
            </a:fld>
            <a:endParaRPr lang="en-US" dirty="0"/>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cstate="print"/>
          <a:srcRect/>
          <a:stretch>
            <a:fillRect/>
          </a:stretch>
        </p:blipFill>
        <p:spPr bwMode="auto">
          <a:xfrm>
            <a:off x="655638" y="6157913"/>
            <a:ext cx="587375" cy="587375"/>
          </a:xfrm>
          <a:prstGeom prst="rect">
            <a:avLst/>
          </a:prstGeom>
          <a:noFill/>
          <a:ln w="9525">
            <a:noFill/>
            <a:miter lim="800000"/>
            <a:headEnd/>
            <a:tailEnd/>
          </a:ln>
        </p:spPr>
      </p:pic>
      <p:sp>
        <p:nvSpPr>
          <p:cNvPr id="2075650"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207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sldNum" sz="quarter" idx="10"/>
          </p:nvPr>
        </p:nvSpPr>
        <p:spPr>
          <a:xfrm>
            <a:off x="6553200" y="6245225"/>
            <a:ext cx="2133600" cy="476250"/>
          </a:xfrm>
        </p:spPr>
        <p:txBody>
          <a:bodyPr/>
          <a:lstStyle>
            <a:lvl1pPr>
              <a:defRPr/>
            </a:lvl1pPr>
          </a:lstStyle>
          <a:p>
            <a:pPr>
              <a:defRPr/>
            </a:pPr>
            <a:fld id="{EFDF073E-17DC-4795-A37B-2293A7EB66FC}" type="slidenum">
              <a:rPr lang="x-none"/>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B817D1A9-7F30-434A-9069-819BE9F5A6F1}" type="slidenum">
              <a:rPr lang="x-none"/>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75E2FB5D-4388-45A5-AB23-2F5DF82DD618}" type="slidenum">
              <a:rPr lang="x-none"/>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F463B407-9687-4914-AE46-DDD9DAD0AA20}" type="slidenum">
              <a:rPr lang="x-none"/>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2D916D93-C31C-4709-A220-079E5463E658}" type="slidenum">
              <a:rPr lang="x-none"/>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solidFill>
                  <a:srgbClr val="FFFF00"/>
                </a:solidFill>
              </a:defRPr>
            </a:lvl1pPr>
          </a:lstStyle>
          <a:p>
            <a:pPr>
              <a:defRPr/>
            </a:pPr>
            <a:fld id="{E8E218DE-992F-4273-A105-9D773B705B6D}" type="slidenum">
              <a:rPr lang="x-none" smtClean="0"/>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55C53EFF-7D3C-42E3-85A4-E4808F38889C}" type="slidenum">
              <a:rPr lang="x-none"/>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941B9A31-1239-4E4F-B90E-A1691367B061}" type="slidenum">
              <a:rPr lang="x-none"/>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4AD81FE0-8CA6-4FEE-B64D-607D2DE84458}" type="slidenum">
              <a:rPr lang="x-none"/>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13CA5B7B-4F16-4C23-BC69-BB4EAD5040E8}" type="slidenum">
              <a:rPr lang="x-none"/>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9FFCD280-6C72-44BE-A2F3-4D52DB1884D9}" type="slidenum">
              <a:rPr lang="x-none"/>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3124200" y="6248400"/>
            <a:ext cx="315277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00"/>
                </a:solidFill>
                <a:latin typeface="Arial" pitchFamily="34" charset="0"/>
                <a:cs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cs typeface="Arial" pitchFamily="34" charset="0"/>
              </a:defRPr>
            </a:lvl1pPr>
          </a:lstStyle>
          <a:p>
            <a:pPr>
              <a:defRPr/>
            </a:pPr>
            <a:fld id="{DFCFA575-338F-4BCC-AEB2-6C604BBF4988}" type="slidenum">
              <a:rPr lang="x-none" smtClean="0"/>
              <a:pPr>
                <a:defRPr/>
              </a:pPr>
              <a:t>‹#›</a:t>
            </a:fld>
            <a:endParaRPr lang="en-US" dirty="0"/>
          </a:p>
        </p:txBody>
      </p:sp>
      <p:pic>
        <p:nvPicPr>
          <p:cNvPr id="2" name="Picture 9"/>
          <p:cNvPicPr>
            <a:picLocks noChangeAspect="1" noChangeArrowheads="1"/>
          </p:cNvPicPr>
          <p:nvPr/>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3"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ransition/>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6D497CF4-3231-7310-7F95-EA835F05D1B4}"/>
              </a:ext>
            </a:extLst>
          </p:cNvPr>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38100" algn="ctr">
            <a:noFill/>
            <a:miter lim="800000"/>
            <a:headEnd/>
            <a:tailEnd/>
          </a:ln>
        </p:spPr>
      </p:pic>
      <p:grpSp>
        <p:nvGrpSpPr>
          <p:cNvPr id="4" name="Group 3">
            <a:extLst>
              <a:ext uri="{FF2B5EF4-FFF2-40B4-BE49-F238E27FC236}">
                <a16:creationId xmlns:a16="http://schemas.microsoft.com/office/drawing/2014/main" id="{D013F3A8-66ED-ABE7-AA45-E3B1ACC9E8B1}"/>
              </a:ext>
            </a:extLst>
          </p:cNvPr>
          <p:cNvGrpSpPr/>
          <p:nvPr/>
        </p:nvGrpSpPr>
        <p:grpSpPr>
          <a:xfrm>
            <a:off x="1284882" y="776089"/>
            <a:ext cx="6574237" cy="4978816"/>
            <a:chOff x="2427907" y="776089"/>
            <a:chExt cx="6574237" cy="4978816"/>
          </a:xfrm>
        </p:grpSpPr>
        <p:sp>
          <p:nvSpPr>
            <p:cNvPr id="5" name="TextBox 4"/>
            <p:cNvSpPr txBox="1"/>
            <p:nvPr/>
          </p:nvSpPr>
          <p:spPr bwMode="auto">
            <a:xfrm>
              <a:off x="2427907" y="2548546"/>
              <a:ext cx="6574237"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altLang="en-US" sz="2800" b="1" dirty="0">
                  <a:solidFill>
                    <a:srgbClr val="FFFF00"/>
                  </a:solidFill>
                  <a:latin typeface="Arial" panose="020B0604020202020204" pitchFamily="34" charset="0"/>
                  <a:cs typeface="Arial" panose="020B0604020202020204" pitchFamily="34" charset="0"/>
                </a:rPr>
                <a:t>Monitors &amp; </a:t>
              </a:r>
              <a:r>
                <a:rPr lang="en-US" altLang="en-US" sz="2800" b="1">
                  <a:solidFill>
                    <a:srgbClr val="FFFF00"/>
                  </a:solidFill>
                  <a:latin typeface="Arial" panose="020B0604020202020204" pitchFamily="34" charset="0"/>
                  <a:cs typeface="Arial" panose="020B0604020202020204" pitchFamily="34" charset="0"/>
                </a:rPr>
                <a:t>Blocking Synchronization</a:t>
              </a:r>
              <a:endParaRPr lang="en-US" sz="2800" b="1" dirty="0">
                <a:solidFill>
                  <a:srgbClr val="FFFF00"/>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6D2174C-2DF9-DFA4-B53D-741840A54618}"/>
                </a:ext>
              </a:extLst>
            </p:cNvPr>
            <p:cNvGrpSpPr/>
            <p:nvPr/>
          </p:nvGrpSpPr>
          <p:grpSpPr>
            <a:xfrm>
              <a:off x="3507840" y="776089"/>
              <a:ext cx="4414352" cy="4978816"/>
              <a:chOff x="3507840" y="776089"/>
              <a:chExt cx="4414352" cy="4978816"/>
            </a:xfrm>
          </p:grpSpPr>
          <p:sp>
            <p:nvSpPr>
              <p:cNvPr id="8" name="TextBox 7"/>
              <p:cNvSpPr txBox="1"/>
              <p:nvPr/>
            </p:nvSpPr>
            <p:spPr bwMode="auto">
              <a:xfrm>
                <a:off x="4144715"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482948" y="3459228"/>
                <a:ext cx="2464136" cy="954107"/>
              </a:xfrm>
              <a:prstGeom prst="rect">
                <a:avLst/>
              </a:prstGeom>
              <a:solidFill>
                <a:schemeClr val="tx1"/>
              </a:solid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15</a:t>
                </a:r>
              </a:p>
              <a:p>
                <a:pPr algn="ctr"/>
                <a:r>
                  <a:rPr lang="en-US" sz="2800" b="1" dirty="0">
                    <a:solidFill>
                      <a:srgbClr val="FFFF00"/>
                    </a:solidFill>
                    <a:latin typeface="Arial" panose="020B0604020202020204" pitchFamily="34" charset="0"/>
                  </a:rPr>
                  <a:t>October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40"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1760</a:t>
                </a:r>
                <a:endParaRPr lang="en-US" sz="2800" kern="0" dirty="0">
                  <a:solidFill>
                    <a:srgbClr val="FFFF00"/>
                  </a:solidFill>
                  <a:latin typeface="Arial" panose="020B0604020202020204" pitchFamily="34" charset="0"/>
                </a:endParaRPr>
              </a:p>
            </p:txBody>
          </p:sp>
        </p:grpSp>
      </p:grpSp>
    </p:spTree>
    <p:extLst>
      <p:ext uri="{BB962C8B-B14F-4D97-AF65-F5344CB8AC3E}">
        <p14:creationId xmlns:p14="http://schemas.microsoft.com/office/powerpoint/2010/main" val="411637534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type="title"/>
          </p:nvPr>
        </p:nvSpPr>
        <p:spPr/>
        <p:txBody>
          <a:bodyPr/>
          <a:lstStyle/>
          <a:p>
            <a:r>
              <a:rPr lang="en-US" sz="4000" dirty="0"/>
              <a:t>What Should you do if you can’t get a lock?</a:t>
            </a:r>
          </a:p>
        </p:txBody>
      </p:sp>
      <p:sp>
        <p:nvSpPr>
          <p:cNvPr id="9218" name="Footer Placeholder 3"/>
          <p:cNvSpPr>
            <a:spLocks noGrp="1"/>
          </p:cNvSpPr>
          <p:nvPr>
            <p:ph type="ftr" sz="quarter" idx="10"/>
          </p:nvPr>
        </p:nvSpPr>
        <p:spPr>
          <a:noFill/>
        </p:spPr>
        <p:txBody>
          <a:bodyPr/>
          <a:lstStyle/>
          <a:p>
            <a:r>
              <a:rPr lang="en-US" dirty="0"/>
              <a:t>Art of Multiprocessor Programming</a:t>
            </a:r>
          </a:p>
        </p:txBody>
      </p:sp>
      <p:sp>
        <p:nvSpPr>
          <p:cNvPr id="9219" name="Slide Number Placeholder 4"/>
          <p:cNvSpPr>
            <a:spLocks noGrp="1"/>
          </p:cNvSpPr>
          <p:nvPr>
            <p:ph type="sldNum" sz="quarter" idx="11"/>
          </p:nvPr>
        </p:nvSpPr>
        <p:spPr>
          <a:noFill/>
        </p:spPr>
        <p:txBody>
          <a:bodyPr/>
          <a:lstStyle/>
          <a:p>
            <a:fld id="{A5016AAD-D783-4CBB-BF32-F90963EA9E0E}" type="slidenum">
              <a:rPr lang="x-none" smtClean="0">
                <a:cs typeface="Arial" pitchFamily="34" charset="0"/>
              </a:rPr>
              <a:pPr/>
              <a:t>2</a:t>
            </a:fld>
            <a:endParaRPr lang="en-US" dirty="0">
              <a:cs typeface="Arial" pitchFamily="34" charset="0"/>
            </a:endParaRPr>
          </a:p>
        </p:txBody>
      </p:sp>
      <p:sp>
        <p:nvSpPr>
          <p:cNvPr id="9223" name="Text Box 5"/>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rPr>
              <a:t>(1)</a:t>
            </a:r>
          </a:p>
        </p:txBody>
      </p:sp>
      <p:sp>
        <p:nvSpPr>
          <p:cNvPr id="2" name="TextBox 1">
            <a:extLst>
              <a:ext uri="{FF2B5EF4-FFF2-40B4-BE49-F238E27FC236}">
                <a16:creationId xmlns:a16="http://schemas.microsoft.com/office/drawing/2014/main" id="{113F3AEF-1B07-6A08-D3EA-B7B19C6D2B6F}"/>
              </a:ext>
            </a:extLst>
          </p:cNvPr>
          <p:cNvSpPr txBox="1"/>
          <p:nvPr/>
        </p:nvSpPr>
        <p:spPr bwMode="auto">
          <a:xfrm>
            <a:off x="781063" y="1752600"/>
            <a:ext cx="20040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Keep trying</a:t>
            </a:r>
          </a:p>
        </p:txBody>
      </p:sp>
      <p:sp>
        <p:nvSpPr>
          <p:cNvPr id="3" name="TextBox 2">
            <a:extLst>
              <a:ext uri="{FF2B5EF4-FFF2-40B4-BE49-F238E27FC236}">
                <a16:creationId xmlns:a16="http://schemas.microsoft.com/office/drawing/2014/main" id="{7BE9F25A-A452-7D61-3AE0-6E0BAC9F0503}"/>
              </a:ext>
            </a:extLst>
          </p:cNvPr>
          <p:cNvSpPr txBox="1"/>
          <p:nvPr/>
        </p:nvSpPr>
        <p:spPr bwMode="auto">
          <a:xfrm>
            <a:off x="1837506" y="2406823"/>
            <a:ext cx="336502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“spin” or “busy-wait”</a:t>
            </a:r>
          </a:p>
        </p:txBody>
      </p:sp>
      <p:sp>
        <p:nvSpPr>
          <p:cNvPr id="4" name="TextBox 3">
            <a:extLst>
              <a:ext uri="{FF2B5EF4-FFF2-40B4-BE49-F238E27FC236}">
                <a16:creationId xmlns:a16="http://schemas.microsoft.com/office/drawing/2014/main" id="{AAB1A3B4-FE68-88E9-9FE0-E10BE83CC30B}"/>
              </a:ext>
            </a:extLst>
          </p:cNvPr>
          <p:cNvSpPr txBox="1"/>
          <p:nvPr/>
        </p:nvSpPr>
        <p:spPr bwMode="auto">
          <a:xfrm>
            <a:off x="1837506" y="3061046"/>
            <a:ext cx="400301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 if delays are short</a:t>
            </a:r>
          </a:p>
        </p:txBody>
      </p:sp>
      <p:sp>
        <p:nvSpPr>
          <p:cNvPr id="5" name="TextBox 4">
            <a:extLst>
              <a:ext uri="{FF2B5EF4-FFF2-40B4-BE49-F238E27FC236}">
                <a16:creationId xmlns:a16="http://schemas.microsoft.com/office/drawing/2014/main" id="{F18400AB-B8F4-8EDC-4FA3-FEC07A0A14F1}"/>
              </a:ext>
            </a:extLst>
          </p:cNvPr>
          <p:cNvSpPr txBox="1"/>
          <p:nvPr/>
        </p:nvSpPr>
        <p:spPr bwMode="auto">
          <a:xfrm>
            <a:off x="781063" y="3715269"/>
            <a:ext cx="325069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Yield the processor</a:t>
            </a:r>
          </a:p>
        </p:txBody>
      </p:sp>
      <p:sp>
        <p:nvSpPr>
          <p:cNvPr id="6" name="TextBox 5">
            <a:extLst>
              <a:ext uri="{FF2B5EF4-FFF2-40B4-BE49-F238E27FC236}">
                <a16:creationId xmlns:a16="http://schemas.microsoft.com/office/drawing/2014/main" id="{2A33A05F-6F54-5F5E-B3FD-CE82E755F8DB}"/>
              </a:ext>
            </a:extLst>
          </p:cNvPr>
          <p:cNvSpPr txBox="1"/>
          <p:nvPr/>
        </p:nvSpPr>
        <p:spPr bwMode="auto">
          <a:xfrm>
            <a:off x="1837506" y="4369492"/>
            <a:ext cx="388439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 if delays are long</a:t>
            </a:r>
          </a:p>
        </p:txBody>
      </p:sp>
      <p:sp>
        <p:nvSpPr>
          <p:cNvPr id="7" name="TextBox 6">
            <a:extLst>
              <a:ext uri="{FF2B5EF4-FFF2-40B4-BE49-F238E27FC236}">
                <a16:creationId xmlns:a16="http://schemas.microsoft.com/office/drawing/2014/main" id="{E14F2ACE-56FB-33BA-353C-EBD9CD18500C}"/>
              </a:ext>
            </a:extLst>
          </p:cNvPr>
          <p:cNvSpPr txBox="1"/>
          <p:nvPr/>
        </p:nvSpPr>
        <p:spPr bwMode="auto">
          <a:xfrm>
            <a:off x="1837506" y="5023717"/>
            <a:ext cx="476284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Always best on uniprocessor</a:t>
            </a:r>
          </a:p>
        </p:txBody>
      </p:sp>
      <p:pic>
        <p:nvPicPr>
          <p:cNvPr id="8" name="Picture 2" descr="Toy, Toys, Gift, Gifts, Present, Presents, Christmas, X-mas, Birthday, B-day, Spinning Top, Gif - Jitter.Bug.Girl">
            <a:extLst>
              <a:ext uri="{FF2B5EF4-FFF2-40B4-BE49-F238E27FC236}">
                <a16:creationId xmlns:a16="http://schemas.microsoft.com/office/drawing/2014/main" id="{B76233EB-3042-0F7F-3FDC-860E51288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177" y="1321435"/>
            <a:ext cx="1803031" cy="20151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type="title"/>
          </p:nvPr>
        </p:nvSpPr>
        <p:spPr/>
        <p:txBody>
          <a:bodyPr/>
          <a:lstStyle/>
          <a:p>
            <a:r>
              <a:rPr lang="en-US" sz="4000" dirty="0"/>
              <a:t>What Should you do if you can’t get a lock?</a:t>
            </a:r>
          </a:p>
        </p:txBody>
      </p:sp>
      <p:sp>
        <p:nvSpPr>
          <p:cNvPr id="9218" name="Footer Placeholder 3"/>
          <p:cNvSpPr>
            <a:spLocks noGrp="1"/>
          </p:cNvSpPr>
          <p:nvPr>
            <p:ph type="ftr" sz="quarter" idx="10"/>
          </p:nvPr>
        </p:nvSpPr>
        <p:spPr>
          <a:noFill/>
        </p:spPr>
        <p:txBody>
          <a:bodyPr/>
          <a:lstStyle/>
          <a:p>
            <a:r>
              <a:rPr lang="en-US" dirty="0"/>
              <a:t>Art of Multiprocessor Programming</a:t>
            </a:r>
          </a:p>
        </p:txBody>
      </p:sp>
      <p:sp>
        <p:nvSpPr>
          <p:cNvPr id="9219" name="Slide Number Placeholder 4"/>
          <p:cNvSpPr>
            <a:spLocks noGrp="1"/>
          </p:cNvSpPr>
          <p:nvPr>
            <p:ph type="sldNum" sz="quarter" idx="11"/>
          </p:nvPr>
        </p:nvSpPr>
        <p:spPr>
          <a:noFill/>
        </p:spPr>
        <p:txBody>
          <a:bodyPr/>
          <a:lstStyle/>
          <a:p>
            <a:fld id="{A5016AAD-D783-4CBB-BF32-F90963EA9E0E}" type="slidenum">
              <a:rPr lang="x-none" smtClean="0">
                <a:cs typeface="Arial" pitchFamily="34" charset="0"/>
              </a:rPr>
              <a:pPr/>
              <a:t>3</a:t>
            </a:fld>
            <a:endParaRPr lang="en-US" dirty="0">
              <a:cs typeface="Arial" pitchFamily="34" charset="0"/>
            </a:endParaRPr>
          </a:p>
        </p:txBody>
      </p:sp>
      <p:sp>
        <p:nvSpPr>
          <p:cNvPr id="9223" name="Text Box 5"/>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rPr>
              <a:t>(1)</a:t>
            </a:r>
          </a:p>
        </p:txBody>
      </p:sp>
      <p:sp>
        <p:nvSpPr>
          <p:cNvPr id="2" name="TextBox 1">
            <a:extLst>
              <a:ext uri="{FF2B5EF4-FFF2-40B4-BE49-F238E27FC236}">
                <a16:creationId xmlns:a16="http://schemas.microsoft.com/office/drawing/2014/main" id="{113F3AEF-1B07-6A08-D3EA-B7B19C6D2B6F}"/>
              </a:ext>
            </a:extLst>
          </p:cNvPr>
          <p:cNvSpPr txBox="1"/>
          <p:nvPr/>
        </p:nvSpPr>
        <p:spPr bwMode="auto">
          <a:xfrm>
            <a:off x="781063" y="1752600"/>
            <a:ext cx="20040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Keep trying</a:t>
            </a:r>
          </a:p>
        </p:txBody>
      </p:sp>
      <p:sp>
        <p:nvSpPr>
          <p:cNvPr id="3" name="TextBox 2">
            <a:extLst>
              <a:ext uri="{FF2B5EF4-FFF2-40B4-BE49-F238E27FC236}">
                <a16:creationId xmlns:a16="http://schemas.microsoft.com/office/drawing/2014/main" id="{7BE9F25A-A452-7D61-3AE0-6E0BAC9F0503}"/>
              </a:ext>
            </a:extLst>
          </p:cNvPr>
          <p:cNvSpPr txBox="1"/>
          <p:nvPr/>
        </p:nvSpPr>
        <p:spPr bwMode="auto">
          <a:xfrm>
            <a:off x="1837506" y="2406823"/>
            <a:ext cx="336502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“spin” or “busy-wait”</a:t>
            </a:r>
          </a:p>
        </p:txBody>
      </p:sp>
      <p:sp>
        <p:nvSpPr>
          <p:cNvPr id="4" name="TextBox 3">
            <a:extLst>
              <a:ext uri="{FF2B5EF4-FFF2-40B4-BE49-F238E27FC236}">
                <a16:creationId xmlns:a16="http://schemas.microsoft.com/office/drawing/2014/main" id="{AAB1A3B4-FE68-88E9-9FE0-E10BE83CC30B}"/>
              </a:ext>
            </a:extLst>
          </p:cNvPr>
          <p:cNvSpPr txBox="1"/>
          <p:nvPr/>
        </p:nvSpPr>
        <p:spPr bwMode="auto">
          <a:xfrm>
            <a:off x="1837506" y="3061046"/>
            <a:ext cx="400301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 if delays are short</a:t>
            </a:r>
          </a:p>
        </p:txBody>
      </p:sp>
      <p:sp>
        <p:nvSpPr>
          <p:cNvPr id="5" name="TextBox 4">
            <a:extLst>
              <a:ext uri="{FF2B5EF4-FFF2-40B4-BE49-F238E27FC236}">
                <a16:creationId xmlns:a16="http://schemas.microsoft.com/office/drawing/2014/main" id="{F18400AB-B8F4-8EDC-4FA3-FEC07A0A14F1}"/>
              </a:ext>
            </a:extLst>
          </p:cNvPr>
          <p:cNvSpPr txBox="1"/>
          <p:nvPr/>
        </p:nvSpPr>
        <p:spPr bwMode="auto">
          <a:xfrm>
            <a:off x="781063" y="3715269"/>
            <a:ext cx="3250698" cy="523220"/>
          </a:xfrm>
          <a:prstGeom prst="rect">
            <a:avLst/>
          </a:prstGeom>
          <a:solidFill>
            <a:schemeClr val="tx1"/>
          </a:solidFill>
          <a:ln w="76200">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75000"/>
                  </a:schemeClr>
                </a:solidFill>
              </a:rPr>
              <a:t>Yield the processor</a:t>
            </a:r>
          </a:p>
        </p:txBody>
      </p:sp>
      <p:sp>
        <p:nvSpPr>
          <p:cNvPr id="6" name="TextBox 5">
            <a:extLst>
              <a:ext uri="{FF2B5EF4-FFF2-40B4-BE49-F238E27FC236}">
                <a16:creationId xmlns:a16="http://schemas.microsoft.com/office/drawing/2014/main" id="{2A33A05F-6F54-5F5E-B3FD-CE82E755F8DB}"/>
              </a:ext>
            </a:extLst>
          </p:cNvPr>
          <p:cNvSpPr txBox="1"/>
          <p:nvPr/>
        </p:nvSpPr>
        <p:spPr bwMode="auto">
          <a:xfrm>
            <a:off x="1837506" y="4369492"/>
            <a:ext cx="3884397" cy="523220"/>
          </a:xfrm>
          <a:prstGeom prst="rect">
            <a:avLst/>
          </a:prstGeom>
          <a:solidFill>
            <a:schemeClr val="tx1"/>
          </a:solidFill>
          <a:ln w="76200">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75000"/>
                  </a:schemeClr>
                </a:solidFill>
              </a:rPr>
              <a:t>Good if delays are long</a:t>
            </a:r>
          </a:p>
        </p:txBody>
      </p:sp>
      <p:sp>
        <p:nvSpPr>
          <p:cNvPr id="7" name="TextBox 6">
            <a:extLst>
              <a:ext uri="{FF2B5EF4-FFF2-40B4-BE49-F238E27FC236}">
                <a16:creationId xmlns:a16="http://schemas.microsoft.com/office/drawing/2014/main" id="{E14F2ACE-56FB-33BA-353C-EBD9CD18500C}"/>
              </a:ext>
            </a:extLst>
          </p:cNvPr>
          <p:cNvSpPr txBox="1"/>
          <p:nvPr/>
        </p:nvSpPr>
        <p:spPr bwMode="auto">
          <a:xfrm>
            <a:off x="1837506" y="5023717"/>
            <a:ext cx="4762842" cy="523220"/>
          </a:xfrm>
          <a:prstGeom prst="rect">
            <a:avLst/>
          </a:prstGeom>
          <a:solidFill>
            <a:schemeClr val="tx1"/>
          </a:solidFill>
          <a:ln w="76200">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75000"/>
                  </a:schemeClr>
                </a:solidFill>
              </a:rPr>
              <a:t>Always best on uniprocessor</a:t>
            </a:r>
          </a:p>
        </p:txBody>
      </p:sp>
      <p:pic>
        <p:nvPicPr>
          <p:cNvPr id="8" name="Picture 2" descr="Toy, Toys, Gift, Gifts, Present, Presents, Christmas, X-mas, Birthday, B-day, Spinning Top, Gif - Jitter.Bug.Girl">
            <a:extLst>
              <a:ext uri="{FF2B5EF4-FFF2-40B4-BE49-F238E27FC236}">
                <a16:creationId xmlns:a16="http://schemas.microsoft.com/office/drawing/2014/main" id="{B76233EB-3042-0F7F-3FDC-860E51288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177" y="1321435"/>
            <a:ext cx="1803031" cy="2015151"/>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6">
            <a:extLst>
              <a:ext uri="{FF2B5EF4-FFF2-40B4-BE49-F238E27FC236}">
                <a16:creationId xmlns:a16="http://schemas.microsoft.com/office/drawing/2014/main" id="{B0E5D352-2C5F-22C1-B052-E805816F253F}"/>
              </a:ext>
            </a:extLst>
          </p:cNvPr>
          <p:cNvSpPr txBox="1">
            <a:spLocks noChangeArrowheads="1"/>
          </p:cNvSpPr>
          <p:nvPr/>
        </p:nvSpPr>
        <p:spPr bwMode="auto">
          <a:xfrm>
            <a:off x="4951725" y="4486697"/>
            <a:ext cx="2839413" cy="523220"/>
          </a:xfrm>
          <a:prstGeom prst="rect">
            <a:avLst/>
          </a:prstGeom>
          <a:solidFill>
            <a:schemeClr val="tx1"/>
          </a:solidFill>
          <a:ln w="76200">
            <a:solidFill>
              <a:srgbClr val="FF0000"/>
            </a:solidFill>
            <a:miter lim="800000"/>
            <a:headEnd/>
            <a:tailEnd/>
          </a:ln>
        </p:spPr>
        <p:txBody>
          <a:bodyPr wrap="square">
            <a:spAutoFit/>
          </a:bodyPr>
          <a:lstStyle/>
          <a:p>
            <a:r>
              <a:rPr lang="en-US" sz="2800" b="0" dirty="0">
                <a:solidFill>
                  <a:srgbClr val="FFFF00"/>
                </a:solidFill>
                <a:latin typeface="Arial" pitchFamily="34" charset="0"/>
                <a:cs typeface="Arial" pitchFamily="34" charset="0"/>
              </a:rPr>
              <a:t>our focus so far</a:t>
            </a:r>
          </a:p>
        </p:txBody>
      </p:sp>
      <p:sp>
        <p:nvSpPr>
          <p:cNvPr id="11" name="Speech Bubble: Rectangle with Corners Rounded 10">
            <a:extLst>
              <a:ext uri="{FF2B5EF4-FFF2-40B4-BE49-F238E27FC236}">
                <a16:creationId xmlns:a16="http://schemas.microsoft.com/office/drawing/2014/main" id="{A5A33C13-3153-FF23-D70C-F5D2E0D935DF}"/>
              </a:ext>
            </a:extLst>
          </p:cNvPr>
          <p:cNvSpPr/>
          <p:nvPr/>
        </p:nvSpPr>
        <p:spPr bwMode="auto">
          <a:xfrm>
            <a:off x="562131" y="1621595"/>
            <a:ext cx="5636302" cy="2193402"/>
          </a:xfrm>
          <a:prstGeom prst="wedgeRoundRectCallout">
            <a:avLst>
              <a:gd name="adj1" fmla="val 36082"/>
              <a:gd name="adj2" fmla="val 71952"/>
              <a:gd name="adj3" fmla="val 16667"/>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FF"/>
              </a:solidFill>
              <a:effectLst/>
              <a:latin typeface="Comic Sans MS" pitchFamily="66"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type="title"/>
          </p:nvPr>
        </p:nvSpPr>
        <p:spPr/>
        <p:txBody>
          <a:bodyPr/>
          <a:lstStyle/>
          <a:p>
            <a:r>
              <a:rPr lang="en-US" sz="4000" dirty="0"/>
              <a:t>What Should you do if you can’t get a lock?</a:t>
            </a:r>
          </a:p>
        </p:txBody>
      </p:sp>
      <p:sp>
        <p:nvSpPr>
          <p:cNvPr id="9218" name="Footer Placeholder 3"/>
          <p:cNvSpPr>
            <a:spLocks noGrp="1"/>
          </p:cNvSpPr>
          <p:nvPr>
            <p:ph type="ftr" sz="quarter" idx="10"/>
          </p:nvPr>
        </p:nvSpPr>
        <p:spPr>
          <a:noFill/>
        </p:spPr>
        <p:txBody>
          <a:bodyPr/>
          <a:lstStyle/>
          <a:p>
            <a:r>
              <a:rPr lang="en-US" dirty="0"/>
              <a:t>Art of Multiprocessor Programming</a:t>
            </a:r>
          </a:p>
        </p:txBody>
      </p:sp>
      <p:sp>
        <p:nvSpPr>
          <p:cNvPr id="9219" name="Slide Number Placeholder 4"/>
          <p:cNvSpPr>
            <a:spLocks noGrp="1"/>
          </p:cNvSpPr>
          <p:nvPr>
            <p:ph type="sldNum" sz="quarter" idx="11"/>
          </p:nvPr>
        </p:nvSpPr>
        <p:spPr>
          <a:noFill/>
        </p:spPr>
        <p:txBody>
          <a:bodyPr/>
          <a:lstStyle/>
          <a:p>
            <a:fld id="{A5016AAD-D783-4CBB-BF32-F90963EA9E0E}" type="slidenum">
              <a:rPr lang="x-none" smtClean="0">
                <a:cs typeface="Arial" pitchFamily="34" charset="0"/>
              </a:rPr>
              <a:pPr/>
              <a:t>4</a:t>
            </a:fld>
            <a:endParaRPr lang="en-US" dirty="0">
              <a:cs typeface="Arial" pitchFamily="34" charset="0"/>
            </a:endParaRPr>
          </a:p>
        </p:txBody>
      </p:sp>
      <p:sp>
        <p:nvSpPr>
          <p:cNvPr id="9223" name="Text Box 5"/>
          <p:cNvSpPr txBox="1">
            <a:spLocks noChangeArrowheads="1"/>
          </p:cNvSpPr>
          <p:nvPr/>
        </p:nvSpPr>
        <p:spPr bwMode="auto">
          <a:xfrm>
            <a:off x="8304764" y="6251575"/>
            <a:ext cx="402674" cy="307777"/>
          </a:xfrm>
          <a:prstGeom prst="rect">
            <a:avLst/>
          </a:prstGeom>
          <a:noFill/>
          <a:ln w="9525">
            <a:noFill/>
            <a:miter lim="800000"/>
            <a:headEnd/>
            <a:tailEnd/>
          </a:ln>
        </p:spPr>
        <p:txBody>
          <a:bodyPr wrap="none">
            <a:spAutoFit/>
          </a:bodyPr>
          <a:lstStyle/>
          <a:p>
            <a:r>
              <a:rPr lang="en-US" sz="1400" b="0" dirty="0">
                <a:solidFill>
                  <a:schemeClr val="tx1"/>
                </a:solidFill>
                <a:latin typeface="Arial" pitchFamily="34" charset="0"/>
              </a:rPr>
              <a:t>(1)</a:t>
            </a:r>
          </a:p>
        </p:txBody>
      </p:sp>
      <p:sp>
        <p:nvSpPr>
          <p:cNvPr id="2" name="TextBox 1">
            <a:extLst>
              <a:ext uri="{FF2B5EF4-FFF2-40B4-BE49-F238E27FC236}">
                <a16:creationId xmlns:a16="http://schemas.microsoft.com/office/drawing/2014/main" id="{113F3AEF-1B07-6A08-D3EA-B7B19C6D2B6F}"/>
              </a:ext>
            </a:extLst>
          </p:cNvPr>
          <p:cNvSpPr txBox="1"/>
          <p:nvPr/>
        </p:nvSpPr>
        <p:spPr bwMode="auto">
          <a:xfrm>
            <a:off x="781063" y="1752600"/>
            <a:ext cx="2004075" cy="523220"/>
          </a:xfrm>
          <a:prstGeom prst="rect">
            <a:avLst/>
          </a:prstGeom>
          <a:solidFill>
            <a:schemeClr val="tx1"/>
          </a:solidFill>
          <a:ln w="76200">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chemeClr val="bg1">
                    <a:lumMod val="75000"/>
                  </a:schemeClr>
                </a:solidFill>
              </a:rPr>
              <a:t>Keep trying</a:t>
            </a:r>
          </a:p>
        </p:txBody>
      </p:sp>
      <p:sp>
        <p:nvSpPr>
          <p:cNvPr id="3" name="TextBox 2">
            <a:extLst>
              <a:ext uri="{FF2B5EF4-FFF2-40B4-BE49-F238E27FC236}">
                <a16:creationId xmlns:a16="http://schemas.microsoft.com/office/drawing/2014/main" id="{7BE9F25A-A452-7D61-3AE0-6E0BAC9F0503}"/>
              </a:ext>
            </a:extLst>
          </p:cNvPr>
          <p:cNvSpPr txBox="1"/>
          <p:nvPr/>
        </p:nvSpPr>
        <p:spPr bwMode="auto">
          <a:xfrm>
            <a:off x="1837506" y="2406823"/>
            <a:ext cx="3365024" cy="523220"/>
          </a:xfrm>
          <a:prstGeom prst="rect">
            <a:avLst/>
          </a:prstGeom>
          <a:solidFill>
            <a:schemeClr val="tx1"/>
          </a:solidFill>
          <a:ln w="76200">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75000"/>
                  </a:schemeClr>
                </a:solidFill>
              </a:rPr>
              <a:t>“spin” or “busy-wait”</a:t>
            </a:r>
          </a:p>
        </p:txBody>
      </p:sp>
      <p:sp>
        <p:nvSpPr>
          <p:cNvPr id="4" name="TextBox 3">
            <a:extLst>
              <a:ext uri="{FF2B5EF4-FFF2-40B4-BE49-F238E27FC236}">
                <a16:creationId xmlns:a16="http://schemas.microsoft.com/office/drawing/2014/main" id="{AAB1A3B4-FE68-88E9-9FE0-E10BE83CC30B}"/>
              </a:ext>
            </a:extLst>
          </p:cNvPr>
          <p:cNvSpPr txBox="1"/>
          <p:nvPr/>
        </p:nvSpPr>
        <p:spPr bwMode="auto">
          <a:xfrm>
            <a:off x="1837506" y="3061046"/>
            <a:ext cx="4003019" cy="523220"/>
          </a:xfrm>
          <a:prstGeom prst="rect">
            <a:avLst/>
          </a:prstGeom>
          <a:solidFill>
            <a:schemeClr val="tx1"/>
          </a:solidFill>
          <a:ln w="76200">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chemeClr val="bg1">
                    <a:lumMod val="75000"/>
                  </a:schemeClr>
                </a:solidFill>
              </a:rPr>
              <a:t>Good if delays are short</a:t>
            </a:r>
          </a:p>
        </p:txBody>
      </p:sp>
      <p:sp>
        <p:nvSpPr>
          <p:cNvPr id="5" name="TextBox 4">
            <a:extLst>
              <a:ext uri="{FF2B5EF4-FFF2-40B4-BE49-F238E27FC236}">
                <a16:creationId xmlns:a16="http://schemas.microsoft.com/office/drawing/2014/main" id="{F18400AB-B8F4-8EDC-4FA3-FEC07A0A14F1}"/>
              </a:ext>
            </a:extLst>
          </p:cNvPr>
          <p:cNvSpPr txBox="1"/>
          <p:nvPr/>
        </p:nvSpPr>
        <p:spPr bwMode="auto">
          <a:xfrm>
            <a:off x="781063" y="3715269"/>
            <a:ext cx="325069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Yield the processor</a:t>
            </a:r>
          </a:p>
        </p:txBody>
      </p:sp>
      <p:sp>
        <p:nvSpPr>
          <p:cNvPr id="6" name="TextBox 5">
            <a:extLst>
              <a:ext uri="{FF2B5EF4-FFF2-40B4-BE49-F238E27FC236}">
                <a16:creationId xmlns:a16="http://schemas.microsoft.com/office/drawing/2014/main" id="{2A33A05F-6F54-5F5E-B3FD-CE82E755F8DB}"/>
              </a:ext>
            </a:extLst>
          </p:cNvPr>
          <p:cNvSpPr txBox="1"/>
          <p:nvPr/>
        </p:nvSpPr>
        <p:spPr bwMode="auto">
          <a:xfrm>
            <a:off x="1837506" y="4369492"/>
            <a:ext cx="388439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Good if delays are long</a:t>
            </a:r>
          </a:p>
        </p:txBody>
      </p:sp>
      <p:sp>
        <p:nvSpPr>
          <p:cNvPr id="7" name="TextBox 6">
            <a:extLst>
              <a:ext uri="{FF2B5EF4-FFF2-40B4-BE49-F238E27FC236}">
                <a16:creationId xmlns:a16="http://schemas.microsoft.com/office/drawing/2014/main" id="{E14F2ACE-56FB-33BA-353C-EBD9CD18500C}"/>
              </a:ext>
            </a:extLst>
          </p:cNvPr>
          <p:cNvSpPr txBox="1"/>
          <p:nvPr/>
        </p:nvSpPr>
        <p:spPr bwMode="auto">
          <a:xfrm>
            <a:off x="1837506" y="5023717"/>
            <a:ext cx="476284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Always best on uniprocessor</a:t>
            </a:r>
          </a:p>
        </p:txBody>
      </p:sp>
      <p:pic>
        <p:nvPicPr>
          <p:cNvPr id="8" name="Picture 2" descr="Toy, Toys, Gift, Gifts, Present, Presents, Christmas, X-mas, Birthday, B-day, Spinning Top, Gif - Jitter.Bug.Girl">
            <a:extLst>
              <a:ext uri="{FF2B5EF4-FFF2-40B4-BE49-F238E27FC236}">
                <a16:creationId xmlns:a16="http://schemas.microsoft.com/office/drawing/2014/main" id="{B76233EB-3042-0F7F-3FDC-860E51288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177" y="1321435"/>
            <a:ext cx="1803031" cy="2015151"/>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6">
            <a:extLst>
              <a:ext uri="{FF2B5EF4-FFF2-40B4-BE49-F238E27FC236}">
                <a16:creationId xmlns:a16="http://schemas.microsoft.com/office/drawing/2014/main" id="{8C0A581B-D68E-C4E4-324A-58429E90D771}"/>
              </a:ext>
            </a:extLst>
          </p:cNvPr>
          <p:cNvSpPr txBox="1">
            <a:spLocks noChangeArrowheads="1"/>
          </p:cNvSpPr>
          <p:nvPr/>
        </p:nvSpPr>
        <p:spPr bwMode="auto">
          <a:xfrm>
            <a:off x="4959220" y="2642189"/>
            <a:ext cx="2839413" cy="523220"/>
          </a:xfrm>
          <a:prstGeom prst="rect">
            <a:avLst/>
          </a:prstGeom>
          <a:solidFill>
            <a:schemeClr val="tx1"/>
          </a:solidFill>
          <a:ln w="76200">
            <a:solidFill>
              <a:srgbClr val="FF0000"/>
            </a:solidFill>
            <a:miter lim="800000"/>
            <a:headEnd/>
            <a:tailEnd/>
          </a:ln>
        </p:spPr>
        <p:txBody>
          <a:bodyPr wrap="square">
            <a:spAutoFit/>
          </a:bodyPr>
          <a:lstStyle/>
          <a:p>
            <a:r>
              <a:rPr lang="en-US" sz="2800" b="0" dirty="0">
                <a:solidFill>
                  <a:srgbClr val="FFFF00"/>
                </a:solidFill>
                <a:latin typeface="Arial" pitchFamily="34" charset="0"/>
                <a:cs typeface="Arial" pitchFamily="34" charset="0"/>
              </a:rPr>
              <a:t>our focus today</a:t>
            </a:r>
          </a:p>
        </p:txBody>
      </p:sp>
      <p:sp>
        <p:nvSpPr>
          <p:cNvPr id="12" name="Speech Bubble: Rectangle with Corners Rounded 11">
            <a:extLst>
              <a:ext uri="{FF2B5EF4-FFF2-40B4-BE49-F238E27FC236}">
                <a16:creationId xmlns:a16="http://schemas.microsoft.com/office/drawing/2014/main" id="{9A207208-D36F-B3F4-BB5A-A91CCFA41F9B}"/>
              </a:ext>
            </a:extLst>
          </p:cNvPr>
          <p:cNvSpPr/>
          <p:nvPr/>
        </p:nvSpPr>
        <p:spPr bwMode="auto">
          <a:xfrm>
            <a:off x="562130" y="3584266"/>
            <a:ext cx="6603167" cy="2193402"/>
          </a:xfrm>
          <a:prstGeom prst="wedgeRoundRectCallout">
            <a:avLst>
              <a:gd name="adj1" fmla="val 34379"/>
              <a:gd name="adj2" fmla="val -63365"/>
              <a:gd name="adj3" fmla="val 16667"/>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FF"/>
              </a:solidFill>
              <a:effectLst/>
              <a:latin typeface="Comic Sans MS" pitchFamily="66" charset="0"/>
            </a:endParaRPr>
          </a:p>
        </p:txBody>
      </p:sp>
    </p:spTree>
    <p:extLst>
      <p:ext uri="{BB962C8B-B14F-4D97-AF65-F5344CB8AC3E}">
        <p14:creationId xmlns:p14="http://schemas.microsoft.com/office/powerpoint/2010/main" val="410276547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09CC100-4C18-3AA3-8AA9-C86144F7BEA2}"/>
              </a:ext>
            </a:extLst>
          </p:cNvPr>
          <p:cNvSpPr>
            <a:spLocks noGrp="1"/>
          </p:cNvSpPr>
          <p:nvPr>
            <p:ph type="title"/>
          </p:nvPr>
        </p:nvSpPr>
        <p:spPr/>
        <p:txBody>
          <a:bodyPr/>
          <a:lstStyle/>
          <a:p>
            <a:r>
              <a:rPr lang="en-US" dirty="0"/>
              <a:t>How to Choose?</a:t>
            </a:r>
          </a:p>
        </p:txBody>
      </p:sp>
      <p:sp>
        <p:nvSpPr>
          <p:cNvPr id="4" name="Footer Placeholder 3">
            <a:extLst>
              <a:ext uri="{FF2B5EF4-FFF2-40B4-BE49-F238E27FC236}">
                <a16:creationId xmlns:a16="http://schemas.microsoft.com/office/drawing/2014/main" id="{E2F4B3E0-8170-7F2D-F63B-2126F12E2006}"/>
              </a:ext>
            </a:extLst>
          </p:cNvPr>
          <p:cNvSpPr>
            <a:spLocks noGrp="1"/>
          </p:cNvSpPr>
          <p:nvPr>
            <p:ph type="ftr" sz="quarter" idx="10"/>
          </p:nvPr>
        </p:nvSpPr>
        <p:spPr/>
        <p:txBody>
          <a:bodyPr/>
          <a:lstStyle/>
          <a:p>
            <a:pPr>
              <a:defRPr/>
            </a:pPr>
            <a:r>
              <a:rPr lang="en-US"/>
              <a:t>Art of Multiprocessor Programming</a:t>
            </a:r>
            <a:endParaRPr lang="en-US" dirty="0"/>
          </a:p>
        </p:txBody>
      </p:sp>
      <p:sp>
        <p:nvSpPr>
          <p:cNvPr id="5" name="Slide Number Placeholder 4">
            <a:extLst>
              <a:ext uri="{FF2B5EF4-FFF2-40B4-BE49-F238E27FC236}">
                <a16:creationId xmlns:a16="http://schemas.microsoft.com/office/drawing/2014/main" id="{1A6CA7C8-41F7-A5BE-6924-761D1D44AEA7}"/>
              </a:ext>
            </a:extLst>
          </p:cNvPr>
          <p:cNvSpPr>
            <a:spLocks noGrp="1"/>
          </p:cNvSpPr>
          <p:nvPr>
            <p:ph type="sldNum" sz="quarter" idx="11"/>
          </p:nvPr>
        </p:nvSpPr>
        <p:spPr/>
        <p:txBody>
          <a:bodyPr/>
          <a:lstStyle/>
          <a:p>
            <a:pPr>
              <a:defRPr/>
            </a:pPr>
            <a:fld id="{B817D1A9-7F30-434A-9069-819BE9F5A6F1}" type="slidenum">
              <a:rPr lang="x-none" smtClean="0"/>
              <a:pPr>
                <a:defRPr/>
              </a:pPr>
              <a:t>5</a:t>
            </a:fld>
            <a:endParaRPr lang="en-US" dirty="0"/>
          </a:p>
        </p:txBody>
      </p:sp>
      <p:sp>
        <p:nvSpPr>
          <p:cNvPr id="7" name="TextBox 6">
            <a:extLst>
              <a:ext uri="{FF2B5EF4-FFF2-40B4-BE49-F238E27FC236}">
                <a16:creationId xmlns:a16="http://schemas.microsoft.com/office/drawing/2014/main" id="{6C5B8682-7D23-6A7A-D8A3-298C1298955B}"/>
              </a:ext>
            </a:extLst>
          </p:cNvPr>
          <p:cNvSpPr txBox="1"/>
          <p:nvPr/>
        </p:nvSpPr>
        <p:spPr bwMode="auto">
          <a:xfrm>
            <a:off x="781063" y="2406823"/>
            <a:ext cx="578664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Waiting for other thread to exit CS?</a:t>
            </a:r>
          </a:p>
        </p:txBody>
      </p:sp>
      <p:sp>
        <p:nvSpPr>
          <p:cNvPr id="8" name="TextBox 7">
            <a:extLst>
              <a:ext uri="{FF2B5EF4-FFF2-40B4-BE49-F238E27FC236}">
                <a16:creationId xmlns:a16="http://schemas.microsoft.com/office/drawing/2014/main" id="{722BFD57-B2A5-6DFA-4770-AD95891617E9}"/>
              </a:ext>
            </a:extLst>
          </p:cNvPr>
          <p:cNvSpPr txBox="1"/>
          <p:nvPr/>
        </p:nvSpPr>
        <p:spPr bwMode="auto">
          <a:xfrm>
            <a:off x="781063" y="3061046"/>
            <a:ext cx="612969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Waiting for condition to become true?</a:t>
            </a:r>
          </a:p>
        </p:txBody>
      </p:sp>
      <p:sp>
        <p:nvSpPr>
          <p:cNvPr id="9" name="TextBox 8">
            <a:extLst>
              <a:ext uri="{FF2B5EF4-FFF2-40B4-BE49-F238E27FC236}">
                <a16:creationId xmlns:a16="http://schemas.microsoft.com/office/drawing/2014/main" id="{2D0244D4-2369-86F8-7BC6-84AC8C0F8B13}"/>
              </a:ext>
            </a:extLst>
          </p:cNvPr>
          <p:cNvSpPr txBox="1"/>
          <p:nvPr/>
        </p:nvSpPr>
        <p:spPr bwMode="auto">
          <a:xfrm>
            <a:off x="781063" y="3715269"/>
            <a:ext cx="377007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Waiting for user input?</a:t>
            </a:r>
          </a:p>
        </p:txBody>
      </p:sp>
      <p:sp>
        <p:nvSpPr>
          <p:cNvPr id="10" name="TextBox 9">
            <a:extLst>
              <a:ext uri="{FF2B5EF4-FFF2-40B4-BE49-F238E27FC236}">
                <a16:creationId xmlns:a16="http://schemas.microsoft.com/office/drawing/2014/main" id="{E2843226-EFE2-1B78-3F32-40A0695FAC25}"/>
              </a:ext>
            </a:extLst>
          </p:cNvPr>
          <p:cNvSpPr txBox="1"/>
          <p:nvPr/>
        </p:nvSpPr>
        <p:spPr bwMode="auto">
          <a:xfrm>
            <a:off x="781063" y="4369492"/>
            <a:ext cx="390042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Cost of OS interaction?</a:t>
            </a:r>
          </a:p>
        </p:txBody>
      </p:sp>
      <p:sp>
        <p:nvSpPr>
          <p:cNvPr id="11" name="TextBox 10">
            <a:extLst>
              <a:ext uri="{FF2B5EF4-FFF2-40B4-BE49-F238E27FC236}">
                <a16:creationId xmlns:a16="http://schemas.microsoft.com/office/drawing/2014/main" id="{34D8856A-7C06-46C6-5679-09C22743E77B}"/>
              </a:ext>
            </a:extLst>
          </p:cNvPr>
          <p:cNvSpPr txBox="1"/>
          <p:nvPr/>
        </p:nvSpPr>
        <p:spPr bwMode="auto">
          <a:xfrm>
            <a:off x="781063" y="5023717"/>
            <a:ext cx="478528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Resources wasted spinning?</a:t>
            </a:r>
          </a:p>
        </p:txBody>
      </p:sp>
    </p:spTree>
    <p:extLst>
      <p:ext uri="{BB962C8B-B14F-4D97-AF65-F5344CB8AC3E}">
        <p14:creationId xmlns:p14="http://schemas.microsoft.com/office/powerpoint/2010/main" val="18016638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p:txBody>
          <a:bodyPr/>
          <a:lstStyle/>
          <a:p>
            <a:r>
              <a:rPr lang="en-US" dirty="0"/>
              <a:t>Monitor Locks</a:t>
            </a:r>
          </a:p>
        </p:txBody>
      </p:sp>
      <p:sp>
        <p:nvSpPr>
          <p:cNvPr id="41986" name="Footer Placeholder 1"/>
          <p:cNvSpPr>
            <a:spLocks noGrp="1"/>
          </p:cNvSpPr>
          <p:nvPr>
            <p:ph type="ftr" sz="quarter" idx="10"/>
          </p:nvPr>
        </p:nvSpPr>
        <p:spPr>
          <a:noFill/>
        </p:spPr>
        <p:txBody>
          <a:bodyPr/>
          <a:lstStyle/>
          <a:p>
            <a:r>
              <a:rPr lang="en-US" dirty="0"/>
              <a:t>Art of Multiprocessor Programming</a:t>
            </a:r>
          </a:p>
        </p:txBody>
      </p:sp>
      <p:sp>
        <p:nvSpPr>
          <p:cNvPr id="41987" name="Slide Number Placeholder 2"/>
          <p:cNvSpPr>
            <a:spLocks noGrp="1"/>
          </p:cNvSpPr>
          <p:nvPr>
            <p:ph type="sldNum" sz="quarter" idx="11"/>
          </p:nvPr>
        </p:nvSpPr>
        <p:spPr>
          <a:noFill/>
        </p:spPr>
        <p:txBody>
          <a:bodyPr/>
          <a:lstStyle/>
          <a:p>
            <a:fld id="{9666F31F-64A2-472C-A9DE-F8112701ADCE}" type="slidenum">
              <a:rPr lang="x-none" smtClean="0">
                <a:cs typeface="Arial" pitchFamily="34" charset="0"/>
              </a:rPr>
              <a:pPr/>
              <a:t>6</a:t>
            </a:fld>
            <a:endParaRPr lang="en-US" dirty="0">
              <a:cs typeface="Arial" pitchFamily="34" charset="0"/>
            </a:endParaRPr>
          </a:p>
        </p:txBody>
      </p:sp>
      <p:sp>
        <p:nvSpPr>
          <p:cNvPr id="419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A088145-ED59-43BD-851B-AD13F5542E47}" type="slidenum">
              <a:rPr lang="x-none" sz="1400">
                <a:solidFill>
                  <a:schemeClr val="tx1"/>
                </a:solidFill>
                <a:latin typeface="Arial" pitchFamily="34" charset="0"/>
                <a:cs typeface="Arial" pitchFamily="34" charset="0"/>
              </a:rPr>
              <a:pPr/>
              <a:t>6</a:t>
            </a:fld>
            <a:endParaRPr lang="en-US" sz="1400" dirty="0">
              <a:solidFill>
                <a:schemeClr val="tx1"/>
              </a:solidFill>
              <a:latin typeface="Arial" pitchFamily="34" charset="0"/>
              <a:cs typeface="Arial" pitchFamily="34" charset="0"/>
            </a:endParaRPr>
          </a:p>
        </p:txBody>
      </p:sp>
      <p:sp>
        <p:nvSpPr>
          <p:cNvPr id="3" name="TextBox 2">
            <a:extLst>
              <a:ext uri="{FF2B5EF4-FFF2-40B4-BE49-F238E27FC236}">
                <a16:creationId xmlns:a16="http://schemas.microsoft.com/office/drawing/2014/main" id="{59C6C7AE-E6D5-7AF7-ECF0-2D2EDE167B9C}"/>
              </a:ext>
            </a:extLst>
          </p:cNvPr>
          <p:cNvSpPr txBox="1"/>
          <p:nvPr/>
        </p:nvSpPr>
        <p:spPr bwMode="auto">
          <a:xfrm>
            <a:off x="685800" y="2256662"/>
            <a:ext cx="8212183" cy="437043"/>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80000"/>
              </a:lnSpc>
            </a:pPr>
            <a:r>
              <a:rPr lang="en-US" sz="2800" dirty="0">
                <a:solidFill>
                  <a:srgbClr val="FFFF00"/>
                </a:solidFill>
              </a:rPr>
              <a:t>Allow blocking on a </a:t>
            </a:r>
            <a:r>
              <a:rPr lang="en-US" sz="2800" i="1" dirty="0">
                <a:solidFill>
                  <a:schemeClr val="bg1"/>
                </a:solidFill>
              </a:rPr>
              <a:t>condition</a:t>
            </a:r>
            <a:r>
              <a:rPr lang="en-US" sz="2800" dirty="0">
                <a:solidFill>
                  <a:srgbClr val="FFFF00"/>
                </a:solidFill>
              </a:rPr>
              <a:t> rather than spinning</a:t>
            </a:r>
          </a:p>
        </p:txBody>
      </p:sp>
      <p:sp>
        <p:nvSpPr>
          <p:cNvPr id="4" name="TextBox 3">
            <a:extLst>
              <a:ext uri="{FF2B5EF4-FFF2-40B4-BE49-F238E27FC236}">
                <a16:creationId xmlns:a16="http://schemas.microsoft.com/office/drawing/2014/main" id="{83A49ABC-6E64-2A41-AB08-03DA412EC778}"/>
              </a:ext>
            </a:extLst>
          </p:cNvPr>
          <p:cNvSpPr txBox="1"/>
          <p:nvPr/>
        </p:nvSpPr>
        <p:spPr bwMode="auto">
          <a:xfrm>
            <a:off x="685800" y="3100515"/>
            <a:ext cx="1795735" cy="437043"/>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80000"/>
              </a:lnSpc>
            </a:pPr>
            <a:r>
              <a:rPr lang="en-US" sz="2800" dirty="0">
                <a:solidFill>
                  <a:srgbClr val="FFFF00"/>
                </a:solidFill>
              </a:rPr>
              <a:t>Threads: </a:t>
            </a:r>
          </a:p>
        </p:txBody>
      </p:sp>
      <p:sp>
        <p:nvSpPr>
          <p:cNvPr id="5" name="TextBox 4">
            <a:extLst>
              <a:ext uri="{FF2B5EF4-FFF2-40B4-BE49-F238E27FC236}">
                <a16:creationId xmlns:a16="http://schemas.microsoft.com/office/drawing/2014/main" id="{DA9D5D42-0167-3AF2-5303-99742DB2EE0F}"/>
              </a:ext>
            </a:extLst>
          </p:cNvPr>
          <p:cNvSpPr txBox="1"/>
          <p:nvPr/>
        </p:nvSpPr>
        <p:spPr bwMode="auto">
          <a:xfrm>
            <a:off x="1907499" y="3944368"/>
            <a:ext cx="4223352" cy="437043"/>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80000"/>
              </a:lnSpc>
            </a:pPr>
            <a:r>
              <a:rPr lang="en-US" sz="2800" dirty="0">
                <a:solidFill>
                  <a:schemeClr val="bg1"/>
                </a:solidFill>
              </a:rPr>
              <a:t>acquire</a:t>
            </a:r>
            <a:r>
              <a:rPr lang="en-US" sz="2800" dirty="0">
                <a:solidFill>
                  <a:srgbClr val="FFFF00"/>
                </a:solidFill>
              </a:rPr>
              <a:t> and </a:t>
            </a:r>
            <a:r>
              <a:rPr lang="en-US" sz="2800" dirty="0">
                <a:solidFill>
                  <a:schemeClr val="bg1"/>
                </a:solidFill>
              </a:rPr>
              <a:t>release</a:t>
            </a:r>
            <a:r>
              <a:rPr lang="en-US" sz="2800" dirty="0">
                <a:solidFill>
                  <a:srgbClr val="FFFF00"/>
                </a:solidFill>
              </a:rPr>
              <a:t> lock</a:t>
            </a:r>
          </a:p>
        </p:txBody>
      </p:sp>
      <p:sp>
        <p:nvSpPr>
          <p:cNvPr id="6" name="TextBox 5">
            <a:extLst>
              <a:ext uri="{FF2B5EF4-FFF2-40B4-BE49-F238E27FC236}">
                <a16:creationId xmlns:a16="http://schemas.microsoft.com/office/drawing/2014/main" id="{4CFD8C65-AF0A-7A47-50A4-AACFBC63AD16}"/>
              </a:ext>
            </a:extLst>
          </p:cNvPr>
          <p:cNvSpPr txBox="1"/>
          <p:nvPr/>
        </p:nvSpPr>
        <p:spPr bwMode="auto">
          <a:xfrm>
            <a:off x="1907499" y="4788221"/>
            <a:ext cx="4898035" cy="437043"/>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80000"/>
              </a:lnSpc>
            </a:pPr>
            <a:r>
              <a:rPr lang="en-US" sz="2800" dirty="0">
                <a:solidFill>
                  <a:srgbClr val="FFFF00"/>
                </a:solidFill>
              </a:rPr>
              <a:t>Blocked? wait on a condition</a:t>
            </a:r>
          </a:p>
        </p:txBody>
      </p:sp>
      <p:sp>
        <p:nvSpPr>
          <p:cNvPr id="11" name="TextBox 10">
            <a:extLst>
              <a:ext uri="{FF2B5EF4-FFF2-40B4-BE49-F238E27FC236}">
                <a16:creationId xmlns:a16="http://schemas.microsoft.com/office/drawing/2014/main" id="{3F5A076C-2443-5756-3865-648DD4C1EC3F}"/>
              </a:ext>
            </a:extLst>
          </p:cNvPr>
          <p:cNvSpPr txBox="1"/>
          <p:nvPr/>
        </p:nvSpPr>
        <p:spPr bwMode="auto">
          <a:xfrm>
            <a:off x="1907499" y="5632076"/>
            <a:ext cx="5655039" cy="437043"/>
          </a:xfrm>
          <a:prstGeom prst="rect">
            <a:avLst/>
          </a:prstGeom>
          <a:solidFill>
            <a:schemeClr val="tx1"/>
          </a:solidFill>
          <a:ln w="76200">
            <a:solidFill>
              <a:srgbClr val="9966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80000"/>
              </a:lnSpc>
            </a:pPr>
            <a:r>
              <a:rPr lang="en-US" sz="2800" dirty="0">
                <a:solidFill>
                  <a:srgbClr val="FFFF00"/>
                </a:solidFill>
              </a:rPr>
              <a:t>Unblocked?</a:t>
            </a:r>
            <a:r>
              <a:rPr lang="en-US" sz="2800" dirty="0">
                <a:solidFill>
                  <a:schemeClr val="bg1"/>
                </a:solidFill>
              </a:rPr>
              <a:t> signal</a:t>
            </a:r>
            <a:r>
              <a:rPr lang="en-US" sz="2800" dirty="0">
                <a:solidFill>
                  <a:srgbClr val="FFFF00"/>
                </a:solidFill>
              </a:rPr>
              <a:t> on a </a:t>
            </a:r>
            <a:r>
              <a:rPr lang="en-US" sz="2800" dirty="0">
                <a:solidFill>
                  <a:schemeClr val="bg1"/>
                </a:solidFill>
              </a:rPr>
              <a:t>condition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p:txBody>
          <a:bodyPr/>
          <a:lstStyle/>
          <a:p>
            <a:r>
              <a:rPr lang="en-US" dirty="0"/>
              <a:t>Java Lock Interface</a:t>
            </a:r>
          </a:p>
        </p:txBody>
      </p:sp>
      <p:sp>
        <p:nvSpPr>
          <p:cNvPr id="41986" name="Footer Placeholder 1"/>
          <p:cNvSpPr>
            <a:spLocks noGrp="1"/>
          </p:cNvSpPr>
          <p:nvPr>
            <p:ph type="ftr" sz="quarter" idx="10"/>
          </p:nvPr>
        </p:nvSpPr>
        <p:spPr>
          <a:noFill/>
        </p:spPr>
        <p:txBody>
          <a:bodyPr/>
          <a:lstStyle/>
          <a:p>
            <a:r>
              <a:rPr lang="en-US" dirty="0"/>
              <a:t>Art of Multiprocessor Programming</a:t>
            </a:r>
          </a:p>
        </p:txBody>
      </p:sp>
      <p:sp>
        <p:nvSpPr>
          <p:cNvPr id="41987" name="Slide Number Placeholder 2"/>
          <p:cNvSpPr>
            <a:spLocks noGrp="1"/>
          </p:cNvSpPr>
          <p:nvPr>
            <p:ph type="sldNum" sz="quarter" idx="11"/>
          </p:nvPr>
        </p:nvSpPr>
        <p:spPr>
          <a:noFill/>
        </p:spPr>
        <p:txBody>
          <a:bodyPr/>
          <a:lstStyle/>
          <a:p>
            <a:fld id="{9666F31F-64A2-472C-A9DE-F8112701ADCE}" type="slidenum">
              <a:rPr lang="x-none" smtClean="0">
                <a:cs typeface="Arial" pitchFamily="34" charset="0"/>
              </a:rPr>
              <a:pPr/>
              <a:t>7</a:t>
            </a:fld>
            <a:endParaRPr lang="en-US" dirty="0">
              <a:cs typeface="Arial" pitchFamily="34" charset="0"/>
            </a:endParaRPr>
          </a:p>
        </p:txBody>
      </p:sp>
      <p:sp>
        <p:nvSpPr>
          <p:cNvPr id="419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A088145-ED59-43BD-851B-AD13F5542E47}" type="slidenum">
              <a:rPr lang="x-none" sz="1400">
                <a:solidFill>
                  <a:schemeClr val="tx1"/>
                </a:solidFill>
                <a:latin typeface="Arial" pitchFamily="34" charset="0"/>
                <a:cs typeface="Arial" pitchFamily="34" charset="0"/>
              </a:rPr>
              <a:pPr/>
              <a:t>7</a:t>
            </a:fld>
            <a:endParaRPr lang="en-US" sz="1400" dirty="0">
              <a:solidFill>
                <a:schemeClr val="tx1"/>
              </a:solidFill>
              <a:latin typeface="Arial" pitchFamily="34" charset="0"/>
              <a:cs typeface="Arial" pitchFamily="34" charset="0"/>
            </a:endParaRPr>
          </a:p>
        </p:txBody>
      </p:sp>
      <p:sp>
        <p:nvSpPr>
          <p:cNvPr id="3" name="TextBox 2">
            <a:extLst>
              <a:ext uri="{FF2B5EF4-FFF2-40B4-BE49-F238E27FC236}">
                <a16:creationId xmlns:a16="http://schemas.microsoft.com/office/drawing/2014/main" id="{59C6C7AE-E6D5-7AF7-ECF0-2D2EDE167B9C}"/>
              </a:ext>
            </a:extLst>
          </p:cNvPr>
          <p:cNvSpPr txBox="1"/>
          <p:nvPr/>
        </p:nvSpPr>
        <p:spPr bwMode="auto">
          <a:xfrm>
            <a:off x="685800" y="2256662"/>
            <a:ext cx="2941820" cy="437043"/>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80000"/>
              </a:lnSpc>
            </a:pPr>
            <a:r>
              <a:rPr lang="en-US" sz="2800" dirty="0">
                <a:solidFill>
                  <a:srgbClr val="FFFF00"/>
                </a:solidFill>
              </a:rPr>
              <a:t>Includes ways to</a:t>
            </a:r>
          </a:p>
        </p:txBody>
      </p:sp>
      <p:sp>
        <p:nvSpPr>
          <p:cNvPr id="4" name="TextBox 3">
            <a:extLst>
              <a:ext uri="{FF2B5EF4-FFF2-40B4-BE49-F238E27FC236}">
                <a16:creationId xmlns:a16="http://schemas.microsoft.com/office/drawing/2014/main" id="{83A49ABC-6E64-2A41-AB08-03DA412EC778}"/>
              </a:ext>
            </a:extLst>
          </p:cNvPr>
          <p:cNvSpPr txBox="1"/>
          <p:nvPr/>
        </p:nvSpPr>
        <p:spPr bwMode="auto">
          <a:xfrm>
            <a:off x="1382839" y="3176359"/>
            <a:ext cx="6876738" cy="437043"/>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80000"/>
              </a:lnSpc>
            </a:pPr>
            <a:r>
              <a:rPr lang="en-US" sz="2800" dirty="0">
                <a:solidFill>
                  <a:srgbClr val="FFFF00"/>
                </a:solidFill>
              </a:rPr>
              <a:t>Create conditions associated with the lock</a:t>
            </a:r>
          </a:p>
        </p:txBody>
      </p:sp>
      <p:sp>
        <p:nvSpPr>
          <p:cNvPr id="5" name="TextBox 4">
            <a:extLst>
              <a:ext uri="{FF2B5EF4-FFF2-40B4-BE49-F238E27FC236}">
                <a16:creationId xmlns:a16="http://schemas.microsoft.com/office/drawing/2014/main" id="{DA9D5D42-0167-3AF2-5303-99742DB2EE0F}"/>
              </a:ext>
            </a:extLst>
          </p:cNvPr>
          <p:cNvSpPr txBox="1"/>
          <p:nvPr/>
        </p:nvSpPr>
        <p:spPr bwMode="auto">
          <a:xfrm>
            <a:off x="1382839" y="4096056"/>
            <a:ext cx="5415196" cy="437043"/>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80000"/>
              </a:lnSpc>
            </a:pPr>
            <a:r>
              <a:rPr lang="en-US" sz="2800" dirty="0">
                <a:solidFill>
                  <a:srgbClr val="FFFF00"/>
                </a:solidFill>
              </a:rPr>
              <a:t>Wait until a condition is signaled</a:t>
            </a:r>
          </a:p>
        </p:txBody>
      </p:sp>
      <p:sp>
        <p:nvSpPr>
          <p:cNvPr id="6" name="TextBox 5">
            <a:extLst>
              <a:ext uri="{FF2B5EF4-FFF2-40B4-BE49-F238E27FC236}">
                <a16:creationId xmlns:a16="http://schemas.microsoft.com/office/drawing/2014/main" id="{4CFD8C65-AF0A-7A47-50A4-AACFBC63AD16}"/>
              </a:ext>
            </a:extLst>
          </p:cNvPr>
          <p:cNvSpPr txBox="1"/>
          <p:nvPr/>
        </p:nvSpPr>
        <p:spPr bwMode="auto">
          <a:xfrm>
            <a:off x="1382839" y="5015752"/>
            <a:ext cx="4987976" cy="781752"/>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80000"/>
              </a:lnSpc>
            </a:pPr>
            <a:r>
              <a:rPr lang="en-US" sz="2800" dirty="0">
                <a:solidFill>
                  <a:srgbClr val="FFFF00"/>
                </a:solidFill>
              </a:rPr>
              <a:t>Signal a condition to notify other waiting threads</a:t>
            </a:r>
          </a:p>
        </p:txBody>
      </p:sp>
    </p:spTree>
    <p:extLst>
      <p:ext uri="{BB962C8B-B14F-4D97-AF65-F5344CB8AC3E}">
        <p14:creationId xmlns:p14="http://schemas.microsoft.com/office/powerpoint/2010/main" val="38564113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1"/>
          <p:cNvSpPr>
            <a:spLocks noGrp="1"/>
          </p:cNvSpPr>
          <p:nvPr>
            <p:ph type="ftr" sz="quarter" idx="10"/>
          </p:nvPr>
        </p:nvSpPr>
        <p:spPr>
          <a:noFill/>
        </p:spPr>
        <p:txBody>
          <a:bodyPr/>
          <a:lstStyle/>
          <a:p>
            <a:r>
              <a:rPr lang="en-US" dirty="0"/>
              <a:t>Art of Multiprocessor Programming</a:t>
            </a:r>
          </a:p>
        </p:txBody>
      </p:sp>
      <p:sp>
        <p:nvSpPr>
          <p:cNvPr id="43011" name="Slide Number Placeholder 2"/>
          <p:cNvSpPr>
            <a:spLocks noGrp="1"/>
          </p:cNvSpPr>
          <p:nvPr>
            <p:ph type="sldNum" sz="quarter" idx="11"/>
          </p:nvPr>
        </p:nvSpPr>
        <p:spPr>
          <a:noFill/>
        </p:spPr>
        <p:txBody>
          <a:bodyPr/>
          <a:lstStyle/>
          <a:p>
            <a:fld id="{2255AD1D-7F0C-4A97-B1ED-72E5E43DA4DD}" type="slidenum">
              <a:rPr lang="x-none" smtClean="0">
                <a:cs typeface="Arial" pitchFamily="34" charset="0"/>
              </a:rPr>
              <a:pPr/>
              <a:t>8</a:t>
            </a:fld>
            <a:endParaRPr lang="en-US" dirty="0">
              <a:cs typeface="Arial" pitchFamily="34" charset="0"/>
            </a:endParaRPr>
          </a:p>
        </p:txBody>
      </p:sp>
      <p:sp>
        <p:nvSpPr>
          <p:cNvPr id="4301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3474F34E-A2C2-4002-9D79-4A6BD68D810D}" type="slidenum">
              <a:rPr lang="x-none" sz="1400">
                <a:solidFill>
                  <a:schemeClr val="bg1"/>
                </a:solidFill>
                <a:latin typeface="Arial" pitchFamily="34" charset="0"/>
                <a:cs typeface="Arial" pitchFamily="34" charset="0"/>
              </a:rPr>
              <a:pPr/>
              <a:t>8</a:t>
            </a:fld>
            <a:endParaRPr lang="en-US" sz="1400" dirty="0">
              <a:solidFill>
                <a:schemeClr val="bg1"/>
              </a:solidFill>
              <a:latin typeface="Arial" pitchFamily="34" charset="0"/>
              <a:cs typeface="Arial" pitchFamily="34" charset="0"/>
            </a:endParaRPr>
          </a:p>
        </p:txBody>
      </p:sp>
      <p:sp>
        <p:nvSpPr>
          <p:cNvPr id="43013" name="Text Box 7"/>
          <p:cNvSpPr txBox="1">
            <a:spLocks noChangeArrowheads="1"/>
          </p:cNvSpPr>
          <p:nvPr/>
        </p:nvSpPr>
        <p:spPr bwMode="auto">
          <a:xfrm>
            <a:off x="450850" y="1992313"/>
            <a:ext cx="8526463" cy="286232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lockInterruptibly</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InterruptedException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TimeUnit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3014" name="Rectangle 3"/>
          <p:cNvSpPr>
            <a:spLocks noGrp="1" noChangeArrowheads="1"/>
          </p:cNvSpPr>
          <p:nvPr>
            <p:ph type="title" idx="4294967295"/>
          </p:nvPr>
        </p:nvSpPr>
        <p:spPr>
          <a:xfrm>
            <a:off x="685800" y="285750"/>
            <a:ext cx="7772400" cy="1143000"/>
          </a:xfrm>
        </p:spPr>
        <p:txBody>
          <a:bodyPr/>
          <a:lstStyle/>
          <a:p>
            <a:r>
              <a:rPr lang="en-US" dirty="0"/>
              <a:t>The Java Lock Interface</a:t>
            </a:r>
          </a:p>
        </p:txBody>
      </p:sp>
      <p:sp>
        <p:nvSpPr>
          <p:cNvPr id="43015" name="AutoShape 5"/>
          <p:cNvSpPr>
            <a:spLocks noChangeArrowheads="1"/>
          </p:cNvSpPr>
          <p:nvPr/>
        </p:nvSpPr>
        <p:spPr bwMode="auto">
          <a:xfrm flipH="1">
            <a:off x="611188" y="2320925"/>
            <a:ext cx="2139950" cy="346075"/>
          </a:xfrm>
          <a:prstGeom prst="wedgeRoundRectCallout">
            <a:avLst>
              <a:gd name="adj1" fmla="val -100449"/>
              <a:gd name="adj2" fmla="val 400917"/>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3016" name="Text Box 6"/>
          <p:cNvSpPr txBox="1">
            <a:spLocks noChangeArrowheads="1"/>
          </p:cNvSpPr>
          <p:nvPr/>
        </p:nvSpPr>
        <p:spPr bwMode="auto">
          <a:xfrm>
            <a:off x="3667713" y="4067175"/>
            <a:ext cx="2143536"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Acquire lock</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a:extLst>
              <a:ext uri="{FF2B5EF4-FFF2-40B4-BE49-F238E27FC236}">
                <a16:creationId xmlns:a16="http://schemas.microsoft.com/office/drawing/2014/main" id="{EABD569E-9818-094F-E392-8AE0BCBEAE21}"/>
              </a:ext>
            </a:extLst>
          </p:cNvPr>
          <p:cNvSpPr txBox="1">
            <a:spLocks noChangeArrowheads="1"/>
          </p:cNvSpPr>
          <p:nvPr/>
        </p:nvSpPr>
        <p:spPr bwMode="auto">
          <a:xfrm>
            <a:off x="450850" y="1992313"/>
            <a:ext cx="8526463" cy="286232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lockInterruptibly</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InterruptedException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TimeUnit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4034" name="Footer Placeholder 1"/>
          <p:cNvSpPr>
            <a:spLocks noGrp="1"/>
          </p:cNvSpPr>
          <p:nvPr>
            <p:ph type="ftr" sz="quarter" idx="10"/>
          </p:nvPr>
        </p:nvSpPr>
        <p:spPr>
          <a:noFill/>
        </p:spPr>
        <p:txBody>
          <a:bodyPr/>
          <a:lstStyle/>
          <a:p>
            <a:r>
              <a:rPr lang="en-US" dirty="0"/>
              <a:t>Art of Multiprocessor Programming</a:t>
            </a:r>
          </a:p>
        </p:txBody>
      </p:sp>
      <p:sp>
        <p:nvSpPr>
          <p:cNvPr id="44035" name="Slide Number Placeholder 2"/>
          <p:cNvSpPr>
            <a:spLocks noGrp="1"/>
          </p:cNvSpPr>
          <p:nvPr>
            <p:ph type="sldNum" sz="quarter" idx="11"/>
          </p:nvPr>
        </p:nvSpPr>
        <p:spPr>
          <a:noFill/>
        </p:spPr>
        <p:txBody>
          <a:bodyPr/>
          <a:lstStyle/>
          <a:p>
            <a:fld id="{129E8207-4A03-42BB-9D44-FE67F91AC1FE}" type="slidenum">
              <a:rPr lang="x-none" smtClean="0">
                <a:cs typeface="Arial" pitchFamily="34" charset="0"/>
              </a:rPr>
              <a:pPr/>
              <a:t>9</a:t>
            </a:fld>
            <a:endParaRPr lang="en-US" dirty="0">
              <a:cs typeface="Arial" pitchFamily="34" charset="0"/>
            </a:endParaRPr>
          </a:p>
        </p:txBody>
      </p:sp>
      <p:sp>
        <p:nvSpPr>
          <p:cNvPr id="4403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73CF2537-F541-467E-9B93-024219091368}" type="slidenum">
              <a:rPr lang="x-none" sz="1400">
                <a:solidFill>
                  <a:schemeClr val="bg1"/>
                </a:solidFill>
                <a:latin typeface="Arial" pitchFamily="34" charset="0"/>
                <a:cs typeface="Arial" pitchFamily="34" charset="0"/>
              </a:rPr>
              <a:pPr/>
              <a:t>9</a:t>
            </a:fld>
            <a:endParaRPr lang="en-US" sz="1400" dirty="0">
              <a:solidFill>
                <a:schemeClr val="bg1"/>
              </a:solidFill>
              <a:latin typeface="Arial" pitchFamily="34" charset="0"/>
              <a:cs typeface="Arial" pitchFamily="34" charset="0"/>
            </a:endParaRPr>
          </a:p>
        </p:txBody>
      </p:sp>
      <p:sp>
        <p:nvSpPr>
          <p:cNvPr id="44038" name="Rectangle 3"/>
          <p:cNvSpPr>
            <a:spLocks noGrp="1" noChangeArrowheads="1"/>
          </p:cNvSpPr>
          <p:nvPr>
            <p:ph type="title" idx="4294967295"/>
          </p:nvPr>
        </p:nvSpPr>
        <p:spPr>
          <a:xfrm>
            <a:off x="685800" y="285750"/>
            <a:ext cx="7772400" cy="1143000"/>
          </a:xfrm>
        </p:spPr>
        <p:txBody>
          <a:bodyPr/>
          <a:lstStyle/>
          <a:p>
            <a:r>
              <a:rPr lang="en-US" dirty="0"/>
              <a:t>The Java Lock Interface</a:t>
            </a:r>
          </a:p>
        </p:txBody>
      </p:sp>
      <p:sp>
        <p:nvSpPr>
          <p:cNvPr id="44039" name="AutoShape 5"/>
          <p:cNvSpPr>
            <a:spLocks noChangeArrowheads="1"/>
          </p:cNvSpPr>
          <p:nvPr/>
        </p:nvSpPr>
        <p:spPr bwMode="auto">
          <a:xfrm flipH="1">
            <a:off x="614363" y="3851275"/>
            <a:ext cx="2139950" cy="346075"/>
          </a:xfrm>
          <a:prstGeom prst="wedgeRoundRectCallout">
            <a:avLst>
              <a:gd name="adj1" fmla="val -116028"/>
              <a:gd name="adj2" fmla="val 5825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4040" name="Text Box 6"/>
          <p:cNvSpPr txBox="1">
            <a:spLocks noChangeArrowheads="1"/>
          </p:cNvSpPr>
          <p:nvPr/>
        </p:nvSpPr>
        <p:spPr bwMode="auto">
          <a:xfrm>
            <a:off x="4516537" y="4003675"/>
            <a:ext cx="2244525"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Release lock</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a:extLst>
              <a:ext uri="{FF2B5EF4-FFF2-40B4-BE49-F238E27FC236}">
                <a16:creationId xmlns:a16="http://schemas.microsoft.com/office/drawing/2014/main" id="{2C8EB5BE-C015-214C-F45E-B4F868975A4F}"/>
              </a:ext>
            </a:extLst>
          </p:cNvPr>
          <p:cNvSpPr txBox="1">
            <a:spLocks noChangeArrowheads="1"/>
          </p:cNvSpPr>
          <p:nvPr/>
        </p:nvSpPr>
        <p:spPr bwMode="auto">
          <a:xfrm>
            <a:off x="450850" y="1992313"/>
            <a:ext cx="8526463" cy="286232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lockInterruptibly</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InterruptedException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TimeUnit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5058" name="Footer Placeholder 1"/>
          <p:cNvSpPr>
            <a:spLocks noGrp="1"/>
          </p:cNvSpPr>
          <p:nvPr>
            <p:ph type="ftr" sz="quarter" idx="10"/>
          </p:nvPr>
        </p:nvSpPr>
        <p:spPr>
          <a:noFill/>
        </p:spPr>
        <p:txBody>
          <a:bodyPr/>
          <a:lstStyle/>
          <a:p>
            <a:r>
              <a:rPr lang="en-US" dirty="0"/>
              <a:t>Art of Multiprocessor Programming</a:t>
            </a:r>
          </a:p>
        </p:txBody>
      </p:sp>
      <p:sp>
        <p:nvSpPr>
          <p:cNvPr id="45059" name="Slide Number Placeholder 2"/>
          <p:cNvSpPr>
            <a:spLocks noGrp="1"/>
          </p:cNvSpPr>
          <p:nvPr>
            <p:ph type="sldNum" sz="quarter" idx="11"/>
          </p:nvPr>
        </p:nvSpPr>
        <p:spPr>
          <a:noFill/>
        </p:spPr>
        <p:txBody>
          <a:bodyPr/>
          <a:lstStyle/>
          <a:p>
            <a:fld id="{56E779EE-0CF2-4BA9-BB81-01D9FC04CA5E}" type="slidenum">
              <a:rPr lang="x-none" smtClean="0">
                <a:cs typeface="Arial" pitchFamily="34" charset="0"/>
              </a:rPr>
              <a:pPr/>
              <a:t>10</a:t>
            </a:fld>
            <a:endParaRPr lang="en-US" dirty="0">
              <a:cs typeface="Arial" pitchFamily="34" charset="0"/>
            </a:endParaRPr>
          </a:p>
        </p:txBody>
      </p:sp>
      <p:sp>
        <p:nvSpPr>
          <p:cNvPr id="4506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7AA3FE26-2FAA-4B9B-AF34-91A3D0F73F40}" type="slidenum">
              <a:rPr lang="x-none" sz="1400">
                <a:solidFill>
                  <a:schemeClr val="bg1"/>
                </a:solidFill>
                <a:latin typeface="Arial" pitchFamily="34" charset="0"/>
                <a:cs typeface="Arial" pitchFamily="34" charset="0"/>
              </a:rPr>
              <a:pPr/>
              <a:t>10</a:t>
            </a:fld>
            <a:endParaRPr lang="en-US" sz="1400" dirty="0">
              <a:solidFill>
                <a:schemeClr val="bg1"/>
              </a:solidFill>
              <a:latin typeface="Arial" pitchFamily="34" charset="0"/>
              <a:cs typeface="Arial" pitchFamily="34" charset="0"/>
            </a:endParaRPr>
          </a:p>
        </p:txBody>
      </p:sp>
      <p:sp>
        <p:nvSpPr>
          <p:cNvPr id="45062" name="Rectangle 3"/>
          <p:cNvSpPr>
            <a:spLocks noGrp="1" noChangeArrowheads="1"/>
          </p:cNvSpPr>
          <p:nvPr>
            <p:ph type="title" idx="4294967295"/>
          </p:nvPr>
        </p:nvSpPr>
        <p:spPr>
          <a:xfrm>
            <a:off x="685800" y="285750"/>
            <a:ext cx="7772400" cy="1143000"/>
          </a:xfrm>
        </p:spPr>
        <p:txBody>
          <a:bodyPr/>
          <a:lstStyle/>
          <a:p>
            <a:r>
              <a:rPr lang="en-US" dirty="0"/>
              <a:t>The Java Lock Interface</a:t>
            </a:r>
          </a:p>
        </p:txBody>
      </p:sp>
      <p:sp>
        <p:nvSpPr>
          <p:cNvPr id="45063" name="AutoShape 4"/>
          <p:cNvSpPr>
            <a:spLocks noChangeArrowheads="1"/>
          </p:cNvSpPr>
          <p:nvPr/>
        </p:nvSpPr>
        <p:spPr bwMode="auto">
          <a:xfrm flipH="1">
            <a:off x="522288" y="2936875"/>
            <a:ext cx="6613525" cy="665163"/>
          </a:xfrm>
          <a:prstGeom prst="wedgeRoundRectCallout">
            <a:avLst>
              <a:gd name="adj1" fmla="val 9963"/>
              <a:gd name="adj2" fmla="val 22610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5064" name="Text Box 5"/>
          <p:cNvSpPr txBox="1">
            <a:spLocks noChangeArrowheads="1"/>
          </p:cNvSpPr>
          <p:nvPr/>
        </p:nvSpPr>
        <p:spPr bwMode="auto">
          <a:xfrm>
            <a:off x="2105633" y="4903788"/>
            <a:ext cx="5147050"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Try for lock, but not for too long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a:extLst>
              <a:ext uri="{FF2B5EF4-FFF2-40B4-BE49-F238E27FC236}">
                <a16:creationId xmlns:a16="http://schemas.microsoft.com/office/drawing/2014/main" id="{F3F1ACD7-8D06-A386-FDE5-78C698CC876B}"/>
              </a:ext>
            </a:extLst>
          </p:cNvPr>
          <p:cNvSpPr txBox="1">
            <a:spLocks noChangeArrowheads="1"/>
          </p:cNvSpPr>
          <p:nvPr/>
        </p:nvSpPr>
        <p:spPr bwMode="auto">
          <a:xfrm>
            <a:off x="450850" y="1992313"/>
            <a:ext cx="8526463" cy="286232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lockInterruptibly</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InterruptedException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TimeUnit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6082" name="Footer Placeholder 1"/>
          <p:cNvSpPr>
            <a:spLocks noGrp="1"/>
          </p:cNvSpPr>
          <p:nvPr>
            <p:ph type="ftr" sz="quarter" idx="10"/>
          </p:nvPr>
        </p:nvSpPr>
        <p:spPr>
          <a:noFill/>
        </p:spPr>
        <p:txBody>
          <a:bodyPr/>
          <a:lstStyle/>
          <a:p>
            <a:r>
              <a:rPr lang="en-US" dirty="0"/>
              <a:t>Art of Multiprocessor Programming</a:t>
            </a:r>
          </a:p>
        </p:txBody>
      </p:sp>
      <p:sp>
        <p:nvSpPr>
          <p:cNvPr id="46083" name="Slide Number Placeholder 2"/>
          <p:cNvSpPr>
            <a:spLocks noGrp="1"/>
          </p:cNvSpPr>
          <p:nvPr>
            <p:ph type="sldNum" sz="quarter" idx="11"/>
          </p:nvPr>
        </p:nvSpPr>
        <p:spPr>
          <a:noFill/>
        </p:spPr>
        <p:txBody>
          <a:bodyPr/>
          <a:lstStyle/>
          <a:p>
            <a:fld id="{06E99394-B2CA-48A1-820E-5BA4CB17C2E9}" type="slidenum">
              <a:rPr lang="x-none" smtClean="0">
                <a:cs typeface="Arial" pitchFamily="34" charset="0"/>
              </a:rPr>
              <a:pPr/>
              <a:t>11</a:t>
            </a:fld>
            <a:endParaRPr lang="en-US" dirty="0">
              <a:cs typeface="Arial" pitchFamily="34" charset="0"/>
            </a:endParaRPr>
          </a:p>
        </p:txBody>
      </p:sp>
      <p:sp>
        <p:nvSpPr>
          <p:cNvPr id="4608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00ECFB0-676D-4ECB-9572-2BAABA519EA0}" type="slidenum">
              <a:rPr lang="x-none" sz="1400">
                <a:solidFill>
                  <a:schemeClr val="bg1"/>
                </a:solidFill>
                <a:latin typeface="Arial" pitchFamily="34" charset="0"/>
                <a:cs typeface="Arial" pitchFamily="34" charset="0"/>
              </a:rPr>
              <a:pPr/>
              <a:t>11</a:t>
            </a:fld>
            <a:endParaRPr lang="en-US" sz="1400" dirty="0">
              <a:solidFill>
                <a:schemeClr val="bg1"/>
              </a:solidFill>
              <a:latin typeface="Arial" pitchFamily="34" charset="0"/>
              <a:cs typeface="Arial" pitchFamily="34" charset="0"/>
            </a:endParaRPr>
          </a:p>
        </p:txBody>
      </p:sp>
      <p:sp>
        <p:nvSpPr>
          <p:cNvPr id="46086" name="Rectangle 3"/>
          <p:cNvSpPr>
            <a:spLocks noGrp="1" noChangeArrowheads="1"/>
          </p:cNvSpPr>
          <p:nvPr>
            <p:ph type="title" idx="4294967295"/>
          </p:nvPr>
        </p:nvSpPr>
        <p:spPr>
          <a:xfrm>
            <a:off x="685800" y="285750"/>
            <a:ext cx="7772400" cy="1143000"/>
          </a:xfrm>
        </p:spPr>
        <p:txBody>
          <a:bodyPr/>
          <a:lstStyle/>
          <a:p>
            <a:r>
              <a:rPr lang="en-US" dirty="0"/>
              <a:t>The Java Lock Interface</a:t>
            </a:r>
          </a:p>
        </p:txBody>
      </p:sp>
      <p:sp>
        <p:nvSpPr>
          <p:cNvPr id="46087" name="AutoShape 5"/>
          <p:cNvSpPr>
            <a:spLocks noChangeArrowheads="1"/>
          </p:cNvSpPr>
          <p:nvPr/>
        </p:nvSpPr>
        <p:spPr bwMode="auto">
          <a:xfrm flipH="1">
            <a:off x="608013" y="3533775"/>
            <a:ext cx="4040187" cy="346075"/>
          </a:xfrm>
          <a:prstGeom prst="wedgeRoundRectCallout">
            <a:avLst>
              <a:gd name="adj1" fmla="val -19079"/>
              <a:gd name="adj2" fmla="val 254125"/>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6088" name="Text Box 6"/>
          <p:cNvSpPr txBox="1">
            <a:spLocks noChangeArrowheads="1"/>
          </p:cNvSpPr>
          <p:nvPr/>
        </p:nvSpPr>
        <p:spPr bwMode="auto">
          <a:xfrm>
            <a:off x="2806484" y="4522788"/>
            <a:ext cx="4443845"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Create condition to wait on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a:extLst>
              <a:ext uri="{FF2B5EF4-FFF2-40B4-BE49-F238E27FC236}">
                <a16:creationId xmlns:a16="http://schemas.microsoft.com/office/drawing/2014/main" id="{0F361AE5-7E7C-7A54-8C7F-596D4F0359F0}"/>
              </a:ext>
            </a:extLst>
          </p:cNvPr>
          <p:cNvSpPr txBox="1">
            <a:spLocks noChangeArrowheads="1"/>
          </p:cNvSpPr>
          <p:nvPr/>
        </p:nvSpPr>
        <p:spPr bwMode="auto">
          <a:xfrm>
            <a:off x="450850" y="1992313"/>
            <a:ext cx="8526463" cy="2862322"/>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interface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lockInterruptibly</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throws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InterruptedException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tryLock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long</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time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TimeUnit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Condition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newCondition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unlock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7106" name="Footer Placeholder 1"/>
          <p:cNvSpPr>
            <a:spLocks noGrp="1"/>
          </p:cNvSpPr>
          <p:nvPr>
            <p:ph type="ftr" sz="quarter" idx="10"/>
          </p:nvPr>
        </p:nvSpPr>
        <p:spPr>
          <a:noFill/>
        </p:spPr>
        <p:txBody>
          <a:bodyPr/>
          <a:lstStyle/>
          <a:p>
            <a:r>
              <a:rPr lang="en-US" dirty="0"/>
              <a:t>Art of Multiprocessor Programming</a:t>
            </a:r>
          </a:p>
        </p:txBody>
      </p:sp>
      <p:sp>
        <p:nvSpPr>
          <p:cNvPr id="47107" name="Slide Number Placeholder 2"/>
          <p:cNvSpPr>
            <a:spLocks noGrp="1"/>
          </p:cNvSpPr>
          <p:nvPr>
            <p:ph type="sldNum" sz="quarter" idx="11"/>
          </p:nvPr>
        </p:nvSpPr>
        <p:spPr>
          <a:noFill/>
        </p:spPr>
        <p:txBody>
          <a:bodyPr/>
          <a:lstStyle/>
          <a:p>
            <a:fld id="{258FCBDA-1E9D-4C29-9C11-4AAFB4952BD9}" type="slidenum">
              <a:rPr lang="x-none" smtClean="0">
                <a:cs typeface="Arial" pitchFamily="34" charset="0"/>
              </a:rPr>
              <a:pPr/>
              <a:t>12</a:t>
            </a:fld>
            <a:endParaRPr lang="en-US" dirty="0">
              <a:cs typeface="Arial" pitchFamily="34" charset="0"/>
            </a:endParaRPr>
          </a:p>
        </p:txBody>
      </p:sp>
      <p:sp>
        <p:nvSpPr>
          <p:cNvPr id="47108"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6B3BF111-7F87-43F7-968A-B2D48213459B}" type="slidenum">
              <a:rPr lang="x-none" sz="1400">
                <a:solidFill>
                  <a:schemeClr val="bg1"/>
                </a:solidFill>
                <a:latin typeface="Arial" pitchFamily="34" charset="0"/>
                <a:cs typeface="Arial" pitchFamily="34" charset="0"/>
              </a:rPr>
              <a:pPr/>
              <a:t>12</a:t>
            </a:fld>
            <a:endParaRPr lang="en-US" sz="1400" dirty="0">
              <a:solidFill>
                <a:schemeClr val="bg1"/>
              </a:solidFill>
              <a:latin typeface="Arial" pitchFamily="34" charset="0"/>
              <a:cs typeface="Arial" pitchFamily="34" charset="0"/>
            </a:endParaRPr>
          </a:p>
        </p:txBody>
      </p:sp>
      <p:sp>
        <p:nvSpPr>
          <p:cNvPr id="47109" name="Rectangle 3"/>
          <p:cNvSpPr>
            <a:spLocks noGrp="1" noChangeArrowheads="1"/>
          </p:cNvSpPr>
          <p:nvPr>
            <p:ph type="title" idx="4294967295"/>
          </p:nvPr>
        </p:nvSpPr>
        <p:spPr>
          <a:xfrm>
            <a:off x="685800" y="285750"/>
            <a:ext cx="7772400" cy="1143000"/>
          </a:xfrm>
        </p:spPr>
        <p:txBody>
          <a:bodyPr/>
          <a:lstStyle/>
          <a:p>
            <a:r>
              <a:rPr lang="en-US" dirty="0"/>
              <a:t>The Java Lock Interface</a:t>
            </a:r>
          </a:p>
        </p:txBody>
      </p:sp>
      <p:sp>
        <p:nvSpPr>
          <p:cNvPr id="47111" name="AutoShape 7"/>
          <p:cNvSpPr>
            <a:spLocks noChangeArrowheads="1"/>
          </p:cNvSpPr>
          <p:nvPr/>
        </p:nvSpPr>
        <p:spPr bwMode="auto">
          <a:xfrm flipH="1">
            <a:off x="522288" y="2632075"/>
            <a:ext cx="8359775" cy="374650"/>
          </a:xfrm>
          <a:prstGeom prst="wedgeRoundRectCallout">
            <a:avLst>
              <a:gd name="adj1" fmla="val 10481"/>
              <a:gd name="adj2" fmla="val 541949"/>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7112" name="Text Box 8"/>
          <p:cNvSpPr txBox="1">
            <a:spLocks noChangeArrowheads="1"/>
          </p:cNvSpPr>
          <p:nvPr/>
        </p:nvSpPr>
        <p:spPr bwMode="auto">
          <a:xfrm>
            <a:off x="1765248" y="4833938"/>
            <a:ext cx="5723042"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Never mind what this method does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Text Box 4"/>
          <p:cNvSpPr txBox="1">
            <a:spLocks noChangeArrowheads="1"/>
          </p:cNvSpPr>
          <p:nvPr/>
        </p:nvSpPr>
        <p:spPr bwMode="auto">
          <a:xfrm>
            <a:off x="685800" y="2160588"/>
            <a:ext cx="8134350"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Condition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long</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time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TimeUnit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unit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48130" name="Footer Placeholder 1"/>
          <p:cNvSpPr>
            <a:spLocks noGrp="1"/>
          </p:cNvSpPr>
          <p:nvPr>
            <p:ph type="ftr" sz="quarter" idx="10"/>
          </p:nvPr>
        </p:nvSpPr>
        <p:spPr>
          <a:noFill/>
        </p:spPr>
        <p:txBody>
          <a:bodyPr/>
          <a:lstStyle/>
          <a:p>
            <a:r>
              <a:rPr lang="en-US" dirty="0"/>
              <a:t>Art of Multiprocessor Programming</a:t>
            </a:r>
          </a:p>
        </p:txBody>
      </p:sp>
      <p:sp>
        <p:nvSpPr>
          <p:cNvPr id="48131" name="Slide Number Placeholder 2"/>
          <p:cNvSpPr>
            <a:spLocks noGrp="1"/>
          </p:cNvSpPr>
          <p:nvPr>
            <p:ph type="sldNum" sz="quarter" idx="11"/>
          </p:nvPr>
        </p:nvSpPr>
        <p:spPr>
          <a:noFill/>
        </p:spPr>
        <p:txBody>
          <a:bodyPr/>
          <a:lstStyle/>
          <a:p>
            <a:fld id="{0AAE0F89-1F61-49F4-87F6-CC5CE9B11783}" type="slidenum">
              <a:rPr lang="x-none" smtClean="0">
                <a:cs typeface="Arial" pitchFamily="34" charset="0"/>
              </a:rPr>
              <a:pPr/>
              <a:t>13</a:t>
            </a:fld>
            <a:endParaRPr lang="en-US" dirty="0">
              <a:cs typeface="Arial" pitchFamily="34" charset="0"/>
            </a:endParaRPr>
          </a:p>
        </p:txBody>
      </p:sp>
      <p:sp>
        <p:nvSpPr>
          <p:cNvPr id="48132"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0CA5A94-BB59-477F-8460-49111834BC52}" type="slidenum">
              <a:rPr lang="x-none" sz="1400">
                <a:solidFill>
                  <a:schemeClr val="tx1"/>
                </a:solidFill>
                <a:latin typeface="Arial" pitchFamily="34" charset="0"/>
                <a:cs typeface="Arial" pitchFamily="34" charset="0"/>
              </a:rPr>
              <a:pPr/>
              <a:t>13</a:t>
            </a:fld>
            <a:endParaRPr lang="en-US" sz="1400" dirty="0">
              <a:solidFill>
                <a:schemeClr val="tx1"/>
              </a:solidFill>
              <a:latin typeface="Arial" pitchFamily="34" charset="0"/>
              <a:cs typeface="Arial" pitchFamily="34" charset="0"/>
            </a:endParaRPr>
          </a:p>
        </p:txBody>
      </p:sp>
      <p:sp>
        <p:nvSpPr>
          <p:cNvPr id="48133" name="Rectangle 3"/>
          <p:cNvSpPr>
            <a:spLocks noGrp="1" noChangeArrowheads="1"/>
          </p:cNvSpPr>
          <p:nvPr>
            <p:ph type="title" idx="4294967295"/>
          </p:nvPr>
        </p:nvSpPr>
        <p:spPr>
          <a:xfrm>
            <a:off x="685800" y="285750"/>
            <a:ext cx="7772400" cy="1143000"/>
          </a:xfrm>
        </p:spPr>
        <p:txBody>
          <a:bodyPr/>
          <a:lstStyle/>
          <a:p>
            <a:r>
              <a:rPr lang="en-US" dirty="0"/>
              <a:t>Lock Conditions</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255D1A2D-D8B8-86DA-C784-255D879C2061}"/>
              </a:ext>
            </a:extLst>
          </p:cNvPr>
          <p:cNvSpPr txBox="1">
            <a:spLocks noChangeArrowheads="1"/>
          </p:cNvSpPr>
          <p:nvPr/>
        </p:nvSpPr>
        <p:spPr bwMode="auto">
          <a:xfrm>
            <a:off x="685800" y="2160588"/>
            <a:ext cx="8134350"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Condition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long</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time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TimeUnit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unit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49154" name="Footer Placeholder 1"/>
          <p:cNvSpPr>
            <a:spLocks noGrp="1"/>
          </p:cNvSpPr>
          <p:nvPr>
            <p:ph type="ftr" sz="quarter" idx="10"/>
          </p:nvPr>
        </p:nvSpPr>
        <p:spPr>
          <a:noFill/>
        </p:spPr>
        <p:txBody>
          <a:bodyPr/>
          <a:lstStyle/>
          <a:p>
            <a:r>
              <a:rPr lang="en-US" dirty="0"/>
              <a:t>Art of Multiprocessor Programming</a:t>
            </a:r>
          </a:p>
        </p:txBody>
      </p:sp>
      <p:sp>
        <p:nvSpPr>
          <p:cNvPr id="49155" name="Slide Number Placeholder 2"/>
          <p:cNvSpPr>
            <a:spLocks noGrp="1"/>
          </p:cNvSpPr>
          <p:nvPr>
            <p:ph type="sldNum" sz="quarter" idx="11"/>
          </p:nvPr>
        </p:nvSpPr>
        <p:spPr>
          <a:noFill/>
        </p:spPr>
        <p:txBody>
          <a:bodyPr/>
          <a:lstStyle/>
          <a:p>
            <a:fld id="{615605B1-56AC-479A-9AEA-2F408C3A987D}" type="slidenum">
              <a:rPr lang="x-none" smtClean="0">
                <a:cs typeface="Arial" pitchFamily="34" charset="0"/>
              </a:rPr>
              <a:pPr/>
              <a:t>14</a:t>
            </a:fld>
            <a:endParaRPr lang="en-US" dirty="0">
              <a:cs typeface="Arial" pitchFamily="34" charset="0"/>
            </a:endParaRPr>
          </a:p>
        </p:txBody>
      </p:sp>
      <p:sp>
        <p:nvSpPr>
          <p:cNvPr id="49156"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470D5213-D173-440C-85FE-617FCD4EBE21}" type="slidenum">
              <a:rPr lang="x-none" sz="1400">
                <a:solidFill>
                  <a:schemeClr val="bg1"/>
                </a:solidFill>
                <a:latin typeface="Arial" pitchFamily="34" charset="0"/>
                <a:cs typeface="Arial" pitchFamily="34" charset="0"/>
              </a:rPr>
              <a:pPr/>
              <a:t>14</a:t>
            </a:fld>
            <a:endParaRPr lang="en-US" sz="1400" dirty="0">
              <a:solidFill>
                <a:schemeClr val="bg1"/>
              </a:solidFill>
              <a:latin typeface="Arial" pitchFamily="34" charset="0"/>
              <a:cs typeface="Arial" pitchFamily="34" charset="0"/>
            </a:endParaRPr>
          </a:p>
        </p:txBody>
      </p:sp>
      <p:sp>
        <p:nvSpPr>
          <p:cNvPr id="49158" name="Rectangle 3"/>
          <p:cNvSpPr>
            <a:spLocks noGrp="1" noChangeArrowheads="1"/>
          </p:cNvSpPr>
          <p:nvPr>
            <p:ph type="title" idx="4294967295"/>
          </p:nvPr>
        </p:nvSpPr>
        <p:spPr>
          <a:xfrm>
            <a:off x="685800" y="285750"/>
            <a:ext cx="7772400" cy="1143000"/>
          </a:xfrm>
        </p:spPr>
        <p:txBody>
          <a:bodyPr/>
          <a:lstStyle/>
          <a:p>
            <a:r>
              <a:rPr lang="en-US" dirty="0"/>
              <a:t>Lock Conditions</a:t>
            </a:r>
          </a:p>
        </p:txBody>
      </p:sp>
      <p:sp>
        <p:nvSpPr>
          <p:cNvPr id="49159" name="AutoShape 5"/>
          <p:cNvSpPr>
            <a:spLocks noChangeArrowheads="1"/>
          </p:cNvSpPr>
          <p:nvPr/>
        </p:nvSpPr>
        <p:spPr bwMode="auto">
          <a:xfrm flipH="1">
            <a:off x="982663" y="2497138"/>
            <a:ext cx="7648575" cy="992187"/>
          </a:xfrm>
          <a:prstGeom prst="wedgeRoundRectCallout">
            <a:avLst>
              <a:gd name="adj1" fmla="val -15838"/>
              <a:gd name="adj2" fmla="val 193037"/>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49160" name="Text Box 6"/>
          <p:cNvSpPr txBox="1">
            <a:spLocks noChangeArrowheads="1"/>
          </p:cNvSpPr>
          <p:nvPr/>
        </p:nvSpPr>
        <p:spPr bwMode="auto">
          <a:xfrm>
            <a:off x="4953995" y="4889500"/>
            <a:ext cx="3044423" cy="954107"/>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Release lock and </a:t>
            </a:r>
          </a:p>
          <a:p>
            <a:pPr algn="ctr"/>
            <a:r>
              <a:rPr lang="en-US" sz="2800" dirty="0">
                <a:solidFill>
                  <a:srgbClr val="FFFF00"/>
                </a:solidFill>
                <a:latin typeface="Arial" pitchFamily="34" charset="0"/>
                <a:cs typeface="Arial" pitchFamily="34" charset="0"/>
              </a:rPr>
              <a:t>wait on condition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2E511BF1-E31D-12F4-DACD-BE9C04956AEB}"/>
              </a:ext>
            </a:extLst>
          </p:cNvPr>
          <p:cNvSpPr txBox="1">
            <a:spLocks noChangeArrowheads="1"/>
          </p:cNvSpPr>
          <p:nvPr/>
        </p:nvSpPr>
        <p:spPr bwMode="auto">
          <a:xfrm>
            <a:off x="685800" y="2160588"/>
            <a:ext cx="8134350"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Condition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long</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time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TimeUnit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unit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0178" name="Footer Placeholder 1"/>
          <p:cNvSpPr>
            <a:spLocks noGrp="1"/>
          </p:cNvSpPr>
          <p:nvPr>
            <p:ph type="ftr" sz="quarter" idx="10"/>
          </p:nvPr>
        </p:nvSpPr>
        <p:spPr>
          <a:noFill/>
        </p:spPr>
        <p:txBody>
          <a:bodyPr/>
          <a:lstStyle/>
          <a:p>
            <a:r>
              <a:rPr lang="en-US" dirty="0"/>
              <a:t>Art of Multiprocessor Programming</a:t>
            </a:r>
          </a:p>
        </p:txBody>
      </p:sp>
      <p:sp>
        <p:nvSpPr>
          <p:cNvPr id="50179" name="Slide Number Placeholder 2"/>
          <p:cNvSpPr>
            <a:spLocks noGrp="1"/>
          </p:cNvSpPr>
          <p:nvPr>
            <p:ph type="sldNum" sz="quarter" idx="11"/>
          </p:nvPr>
        </p:nvSpPr>
        <p:spPr>
          <a:noFill/>
        </p:spPr>
        <p:txBody>
          <a:bodyPr/>
          <a:lstStyle/>
          <a:p>
            <a:fld id="{48DFDCD3-4212-49B5-8A2F-EC0DAA89B2FE}" type="slidenum">
              <a:rPr lang="x-none" smtClean="0">
                <a:cs typeface="Arial" pitchFamily="34" charset="0"/>
              </a:rPr>
              <a:pPr/>
              <a:t>15</a:t>
            </a:fld>
            <a:endParaRPr lang="en-US" dirty="0">
              <a:cs typeface="Arial" pitchFamily="34" charset="0"/>
            </a:endParaRPr>
          </a:p>
        </p:txBody>
      </p:sp>
      <p:sp>
        <p:nvSpPr>
          <p:cNvPr id="50180"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DC09693F-EFF3-407E-BAF7-AA00B281C9AF}" type="slidenum">
              <a:rPr lang="x-none" sz="1400">
                <a:solidFill>
                  <a:schemeClr val="bg1"/>
                </a:solidFill>
                <a:latin typeface="Arial" pitchFamily="34" charset="0"/>
                <a:cs typeface="Arial" pitchFamily="34" charset="0"/>
              </a:rPr>
              <a:pPr/>
              <a:t>15</a:t>
            </a:fld>
            <a:endParaRPr lang="en-US" sz="1400" dirty="0">
              <a:solidFill>
                <a:schemeClr val="bg1"/>
              </a:solidFill>
              <a:latin typeface="Arial" pitchFamily="34" charset="0"/>
              <a:cs typeface="Arial" pitchFamily="34" charset="0"/>
            </a:endParaRPr>
          </a:p>
        </p:txBody>
      </p:sp>
      <p:sp>
        <p:nvSpPr>
          <p:cNvPr id="50182" name="Rectangle 3"/>
          <p:cNvSpPr>
            <a:spLocks noGrp="1" noChangeArrowheads="1"/>
          </p:cNvSpPr>
          <p:nvPr>
            <p:ph type="title" idx="4294967295"/>
          </p:nvPr>
        </p:nvSpPr>
        <p:spPr>
          <a:xfrm>
            <a:off x="685800" y="285750"/>
            <a:ext cx="7772400" cy="1143000"/>
          </a:xfrm>
        </p:spPr>
        <p:txBody>
          <a:bodyPr/>
          <a:lstStyle/>
          <a:p>
            <a:r>
              <a:rPr lang="en-US" dirty="0"/>
              <a:t>Lock Conditions</a:t>
            </a:r>
          </a:p>
        </p:txBody>
      </p:sp>
      <p:sp>
        <p:nvSpPr>
          <p:cNvPr id="50183" name="AutoShape 5"/>
          <p:cNvSpPr>
            <a:spLocks noChangeArrowheads="1"/>
          </p:cNvSpPr>
          <p:nvPr/>
        </p:nvSpPr>
        <p:spPr bwMode="auto">
          <a:xfrm flipH="1">
            <a:off x="982663" y="3622675"/>
            <a:ext cx="2854325" cy="436563"/>
          </a:xfrm>
          <a:prstGeom prst="wedgeRoundRectCallout">
            <a:avLst>
              <a:gd name="adj1" fmla="val -79144"/>
              <a:gd name="adj2" fmla="val 28308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50184" name="Text Box 6"/>
          <p:cNvSpPr txBox="1">
            <a:spLocks noChangeArrowheads="1"/>
          </p:cNvSpPr>
          <p:nvPr/>
        </p:nvSpPr>
        <p:spPr bwMode="auto">
          <a:xfrm>
            <a:off x="3291922" y="5013325"/>
            <a:ext cx="4730269"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Wake up one waiting thread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FEA777D6-B617-2147-CE3B-425C5008863D}"/>
              </a:ext>
            </a:extLst>
          </p:cNvPr>
          <p:cNvSpPr txBox="1">
            <a:spLocks noChangeArrowheads="1"/>
          </p:cNvSpPr>
          <p:nvPr/>
        </p:nvSpPr>
        <p:spPr bwMode="auto">
          <a:xfrm>
            <a:off x="685800" y="2160588"/>
            <a:ext cx="8134350"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Condition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await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long</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time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TimeUnit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unit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signalAll</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51202" name="Footer Placeholder 1"/>
          <p:cNvSpPr>
            <a:spLocks noGrp="1"/>
          </p:cNvSpPr>
          <p:nvPr>
            <p:ph type="ftr" sz="quarter" idx="10"/>
          </p:nvPr>
        </p:nvSpPr>
        <p:spPr>
          <a:noFill/>
        </p:spPr>
        <p:txBody>
          <a:bodyPr/>
          <a:lstStyle/>
          <a:p>
            <a:r>
              <a:rPr lang="en-US" dirty="0"/>
              <a:t>Art of Multiprocessor Programming</a:t>
            </a:r>
          </a:p>
        </p:txBody>
      </p:sp>
      <p:sp>
        <p:nvSpPr>
          <p:cNvPr id="51203" name="Slide Number Placeholder 2"/>
          <p:cNvSpPr>
            <a:spLocks noGrp="1"/>
          </p:cNvSpPr>
          <p:nvPr>
            <p:ph type="sldNum" sz="quarter" idx="11"/>
          </p:nvPr>
        </p:nvSpPr>
        <p:spPr>
          <a:noFill/>
        </p:spPr>
        <p:txBody>
          <a:bodyPr/>
          <a:lstStyle/>
          <a:p>
            <a:fld id="{34AEBB4F-2106-4568-B100-38430A456C2D}" type="slidenum">
              <a:rPr lang="x-none" smtClean="0">
                <a:cs typeface="Arial" pitchFamily="34" charset="0"/>
              </a:rPr>
              <a:pPr/>
              <a:t>16</a:t>
            </a:fld>
            <a:endParaRPr lang="en-US" dirty="0">
              <a:cs typeface="Arial" pitchFamily="34" charset="0"/>
            </a:endParaRPr>
          </a:p>
        </p:txBody>
      </p:sp>
      <p:sp>
        <p:nvSpPr>
          <p:cNvPr id="51204"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fld id="{E50C3CBB-C81D-422B-9682-B273A8F2FFE3}" type="slidenum">
              <a:rPr lang="x-none" sz="1400">
                <a:solidFill>
                  <a:schemeClr val="bg1"/>
                </a:solidFill>
                <a:latin typeface="Arial" pitchFamily="34" charset="0"/>
                <a:cs typeface="Arial" pitchFamily="34" charset="0"/>
              </a:rPr>
              <a:pPr/>
              <a:t>16</a:t>
            </a:fld>
            <a:endParaRPr lang="en-US" sz="1400" dirty="0">
              <a:solidFill>
                <a:schemeClr val="bg1"/>
              </a:solidFill>
              <a:latin typeface="Arial" pitchFamily="34" charset="0"/>
              <a:cs typeface="Arial" pitchFamily="34" charset="0"/>
            </a:endParaRPr>
          </a:p>
        </p:txBody>
      </p:sp>
      <p:sp>
        <p:nvSpPr>
          <p:cNvPr id="51206" name="Rectangle 3"/>
          <p:cNvSpPr>
            <a:spLocks noGrp="1" noChangeArrowheads="1"/>
          </p:cNvSpPr>
          <p:nvPr>
            <p:ph type="title" idx="4294967295"/>
          </p:nvPr>
        </p:nvSpPr>
        <p:spPr>
          <a:xfrm>
            <a:off x="685800" y="285750"/>
            <a:ext cx="7772400" cy="1143000"/>
          </a:xfrm>
        </p:spPr>
        <p:txBody>
          <a:bodyPr/>
          <a:lstStyle/>
          <a:p>
            <a:r>
              <a:rPr lang="en-US" dirty="0"/>
              <a:t>Lock Conditions</a:t>
            </a:r>
          </a:p>
        </p:txBody>
      </p:sp>
      <p:sp>
        <p:nvSpPr>
          <p:cNvPr id="51207" name="AutoShape 4"/>
          <p:cNvSpPr>
            <a:spLocks noChangeArrowheads="1"/>
          </p:cNvSpPr>
          <p:nvPr/>
        </p:nvSpPr>
        <p:spPr bwMode="auto">
          <a:xfrm flipH="1">
            <a:off x="982663" y="3979863"/>
            <a:ext cx="3463925" cy="436562"/>
          </a:xfrm>
          <a:prstGeom prst="wedgeRoundRectCallout">
            <a:avLst>
              <a:gd name="adj1" fmla="val -30065"/>
              <a:gd name="adj2" fmla="val 251088"/>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51208" name="Text Box 5"/>
          <p:cNvSpPr txBox="1">
            <a:spLocks noChangeArrowheads="1"/>
          </p:cNvSpPr>
          <p:nvPr/>
        </p:nvSpPr>
        <p:spPr bwMode="auto">
          <a:xfrm>
            <a:off x="2161122" y="5221288"/>
            <a:ext cx="4669355"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cs typeface="Arial" pitchFamily="34" charset="0"/>
              </a:rPr>
              <a:t>Wake up all waiting threads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2"/>
          <p:cNvSpPr>
            <a:spLocks noGrp="1" noChangeArrowheads="1"/>
          </p:cNvSpPr>
          <p:nvPr>
            <p:ph type="title"/>
          </p:nvPr>
        </p:nvSpPr>
        <p:spPr/>
        <p:txBody>
          <a:bodyPr/>
          <a:lstStyle/>
          <a:p>
            <a:r>
              <a:rPr lang="en-US" dirty="0"/>
              <a:t>Await</a:t>
            </a:r>
          </a:p>
        </p:txBody>
      </p:sp>
      <p:sp>
        <p:nvSpPr>
          <p:cNvPr id="52226" name="Footer Placeholder 1"/>
          <p:cNvSpPr>
            <a:spLocks noGrp="1"/>
          </p:cNvSpPr>
          <p:nvPr>
            <p:ph type="ftr" sz="quarter" idx="10"/>
          </p:nvPr>
        </p:nvSpPr>
        <p:spPr>
          <a:noFill/>
        </p:spPr>
        <p:txBody>
          <a:bodyPr/>
          <a:lstStyle/>
          <a:p>
            <a:r>
              <a:rPr lang="en-US" dirty="0"/>
              <a:t>Art of Multiprocessor Programming</a:t>
            </a:r>
          </a:p>
        </p:txBody>
      </p:sp>
      <p:sp>
        <p:nvSpPr>
          <p:cNvPr id="52227" name="Slide Number Placeholder 2"/>
          <p:cNvSpPr>
            <a:spLocks noGrp="1"/>
          </p:cNvSpPr>
          <p:nvPr>
            <p:ph type="sldNum" sz="quarter" idx="11"/>
          </p:nvPr>
        </p:nvSpPr>
        <p:spPr>
          <a:noFill/>
        </p:spPr>
        <p:txBody>
          <a:bodyPr/>
          <a:lstStyle/>
          <a:p>
            <a:fld id="{DB2DF558-208D-4D34-9E29-A8A48DF6AD79}" type="slidenum">
              <a:rPr lang="x-none" smtClean="0">
                <a:cs typeface="Arial" pitchFamily="34" charset="0"/>
              </a:rPr>
              <a:pPr/>
              <a:t>17</a:t>
            </a:fld>
            <a:endParaRPr lang="en-US" dirty="0">
              <a:cs typeface="Arial" pitchFamily="34" charset="0"/>
            </a:endParaRPr>
          </a:p>
        </p:txBody>
      </p:sp>
      <p:sp>
        <p:nvSpPr>
          <p:cNvPr id="5222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E02A87C-C822-4441-B03B-8603C5B7D61E}" type="slidenum">
              <a:rPr lang="x-none" sz="1400">
                <a:solidFill>
                  <a:schemeClr val="tx1"/>
                </a:solidFill>
                <a:latin typeface="Arial" pitchFamily="34" charset="0"/>
                <a:cs typeface="Arial" pitchFamily="34" charset="0"/>
              </a:rPr>
              <a:pPr/>
              <a:t>17</a:t>
            </a:fld>
            <a:endParaRPr lang="en-US" sz="1400" dirty="0">
              <a:solidFill>
                <a:schemeClr val="tx1"/>
              </a:solidFill>
              <a:latin typeface="Arial" pitchFamily="34" charset="0"/>
              <a:cs typeface="Arial" pitchFamily="34" charset="0"/>
            </a:endParaRPr>
          </a:p>
        </p:txBody>
      </p:sp>
      <p:sp>
        <p:nvSpPr>
          <p:cNvPr id="52231" name="Text Box 5"/>
          <p:cNvSpPr txBox="1">
            <a:spLocks noChangeArrowheads="1"/>
          </p:cNvSpPr>
          <p:nvPr/>
        </p:nvSpPr>
        <p:spPr bwMode="auto">
          <a:xfrm>
            <a:off x="685800" y="2209800"/>
            <a:ext cx="8134350" cy="523220"/>
          </a:xfrm>
          <a:prstGeom prst="rect">
            <a:avLst/>
          </a:prstGeom>
          <a:solidFill>
            <a:schemeClr val="tx1"/>
          </a:solidFill>
          <a:ln w="9525">
            <a:noFill/>
            <a:miter lim="800000"/>
            <a:headEnd/>
            <a:tailEnd/>
          </a:ln>
        </p:spPr>
        <p:txBody>
          <a:bodyPr>
            <a:spAutoFit/>
          </a:bodyPr>
          <a:lstStyle/>
          <a:p>
            <a:pPr algn="l"/>
            <a:r>
              <a:rPr lang="en-US" sz="2800" b="0" dirty="0">
                <a:solidFill>
                  <a:srgbClr val="9CDCFE"/>
                </a:solidFill>
                <a:effectLst/>
                <a:latin typeface="Consolas" panose="020B0609020204030204" pitchFamily="49" charset="0"/>
              </a:rPr>
              <a:t>q</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await</a:t>
            </a:r>
            <a:r>
              <a:rPr lang="en-US" sz="2800" b="0" dirty="0">
                <a:solidFill>
                  <a:srgbClr val="D4D4D4"/>
                </a:solidFill>
                <a:effectLst/>
                <a:latin typeface="Consolas" panose="020B0609020204030204" pitchFamily="49" charset="0"/>
              </a:rPr>
              <a:t>()</a:t>
            </a:r>
          </a:p>
        </p:txBody>
      </p:sp>
      <p:sp>
        <p:nvSpPr>
          <p:cNvPr id="2" name="TextBox 1">
            <a:extLst>
              <a:ext uri="{FF2B5EF4-FFF2-40B4-BE49-F238E27FC236}">
                <a16:creationId xmlns:a16="http://schemas.microsoft.com/office/drawing/2014/main" id="{228C95BF-868F-B7D1-A180-2ED7DBBECE7E}"/>
              </a:ext>
            </a:extLst>
          </p:cNvPr>
          <p:cNvSpPr txBox="1"/>
          <p:nvPr/>
        </p:nvSpPr>
        <p:spPr bwMode="auto">
          <a:xfrm>
            <a:off x="777336" y="2917183"/>
            <a:ext cx="535567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Releases lock associated with q</a:t>
            </a:r>
          </a:p>
        </p:txBody>
      </p:sp>
      <p:sp>
        <p:nvSpPr>
          <p:cNvPr id="3" name="TextBox 2">
            <a:extLst>
              <a:ext uri="{FF2B5EF4-FFF2-40B4-BE49-F238E27FC236}">
                <a16:creationId xmlns:a16="http://schemas.microsoft.com/office/drawing/2014/main" id="{CF43FB5E-58F8-D22C-55D2-629ED1B3A811}"/>
              </a:ext>
            </a:extLst>
          </p:cNvPr>
          <p:cNvSpPr txBox="1"/>
          <p:nvPr/>
        </p:nvSpPr>
        <p:spPr bwMode="auto">
          <a:xfrm>
            <a:off x="777337" y="3700782"/>
            <a:ext cx="471310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Sleeps (gives up processor)</a:t>
            </a:r>
          </a:p>
        </p:txBody>
      </p:sp>
      <p:sp>
        <p:nvSpPr>
          <p:cNvPr id="4" name="TextBox 3">
            <a:extLst>
              <a:ext uri="{FF2B5EF4-FFF2-40B4-BE49-F238E27FC236}">
                <a16:creationId xmlns:a16="http://schemas.microsoft.com/office/drawing/2014/main" id="{C8A9AA16-C520-C8B3-549A-00DCD116B531}"/>
              </a:ext>
            </a:extLst>
          </p:cNvPr>
          <p:cNvSpPr txBox="1"/>
          <p:nvPr/>
        </p:nvSpPr>
        <p:spPr bwMode="auto">
          <a:xfrm>
            <a:off x="777336" y="4484381"/>
            <a:ext cx="471310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Awakens (resumes running)</a:t>
            </a:r>
          </a:p>
        </p:txBody>
      </p:sp>
      <p:sp>
        <p:nvSpPr>
          <p:cNvPr id="5" name="TextBox 4">
            <a:extLst>
              <a:ext uri="{FF2B5EF4-FFF2-40B4-BE49-F238E27FC236}">
                <a16:creationId xmlns:a16="http://schemas.microsoft.com/office/drawing/2014/main" id="{A9DDC3A2-5456-10E3-D532-BE6188179493}"/>
              </a:ext>
            </a:extLst>
          </p:cNvPr>
          <p:cNvSpPr txBox="1"/>
          <p:nvPr/>
        </p:nvSpPr>
        <p:spPr bwMode="auto">
          <a:xfrm>
            <a:off x="767748" y="5267980"/>
            <a:ext cx="455672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Reacquires lock &amp; returns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1"/>
          <p:cNvSpPr>
            <a:spLocks noGrp="1"/>
          </p:cNvSpPr>
          <p:nvPr>
            <p:ph type="ftr" sz="quarter" idx="10"/>
          </p:nvPr>
        </p:nvSpPr>
        <p:spPr>
          <a:noFill/>
        </p:spPr>
        <p:txBody>
          <a:bodyPr/>
          <a:lstStyle/>
          <a:p>
            <a:r>
              <a:rPr lang="en-US" dirty="0"/>
              <a:t>Art of Multiprocessor Programming</a:t>
            </a:r>
          </a:p>
        </p:txBody>
      </p:sp>
      <p:sp>
        <p:nvSpPr>
          <p:cNvPr id="53251" name="Slide Number Placeholder 2"/>
          <p:cNvSpPr>
            <a:spLocks noGrp="1"/>
          </p:cNvSpPr>
          <p:nvPr>
            <p:ph type="sldNum" sz="quarter" idx="11"/>
          </p:nvPr>
        </p:nvSpPr>
        <p:spPr>
          <a:noFill/>
        </p:spPr>
        <p:txBody>
          <a:bodyPr/>
          <a:lstStyle/>
          <a:p>
            <a:fld id="{D7C98C0F-013D-4F7B-88F5-D3C6DCAA987B}" type="slidenum">
              <a:rPr lang="x-none" smtClean="0">
                <a:cs typeface="Arial" pitchFamily="34" charset="0"/>
              </a:rPr>
              <a:pPr/>
              <a:t>18</a:t>
            </a:fld>
            <a:endParaRPr lang="en-US" dirty="0">
              <a:cs typeface="Arial" pitchFamily="34" charset="0"/>
            </a:endParaRPr>
          </a:p>
        </p:txBody>
      </p:sp>
      <p:sp>
        <p:nvSpPr>
          <p:cNvPr id="532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866F28A-9D27-4289-801A-B1AC9F725A5C}" type="slidenum">
              <a:rPr lang="x-none" sz="1400">
                <a:solidFill>
                  <a:schemeClr val="tx1"/>
                </a:solidFill>
                <a:latin typeface="Arial" pitchFamily="34" charset="0"/>
                <a:cs typeface="Arial" pitchFamily="34" charset="0"/>
              </a:rPr>
              <a:pPr/>
              <a:t>18</a:t>
            </a:fld>
            <a:endParaRPr lang="en-US" sz="1400" dirty="0">
              <a:solidFill>
                <a:schemeClr val="tx1"/>
              </a:solidFill>
              <a:latin typeface="Arial" pitchFamily="34" charset="0"/>
              <a:cs typeface="Arial" pitchFamily="34" charset="0"/>
            </a:endParaRPr>
          </a:p>
        </p:txBody>
      </p:sp>
      <p:sp>
        <p:nvSpPr>
          <p:cNvPr id="53253" name="Rectangle 2"/>
          <p:cNvSpPr>
            <a:spLocks noGrp="1" noChangeArrowheads="1"/>
          </p:cNvSpPr>
          <p:nvPr>
            <p:ph type="title" idx="4294967295"/>
          </p:nvPr>
        </p:nvSpPr>
        <p:spPr/>
        <p:txBody>
          <a:bodyPr/>
          <a:lstStyle/>
          <a:p>
            <a:r>
              <a:rPr lang="en-US" dirty="0"/>
              <a:t>Signal</a:t>
            </a:r>
          </a:p>
        </p:txBody>
      </p:sp>
      <p:sp>
        <p:nvSpPr>
          <p:cNvPr id="2" name="Text Box 5">
            <a:extLst>
              <a:ext uri="{FF2B5EF4-FFF2-40B4-BE49-F238E27FC236}">
                <a16:creationId xmlns:a16="http://schemas.microsoft.com/office/drawing/2014/main" id="{EA214DF7-E773-0CAB-848E-B1A0C244EEF5}"/>
              </a:ext>
            </a:extLst>
          </p:cNvPr>
          <p:cNvSpPr txBox="1">
            <a:spLocks noChangeArrowheads="1"/>
          </p:cNvSpPr>
          <p:nvPr/>
        </p:nvSpPr>
        <p:spPr bwMode="auto">
          <a:xfrm>
            <a:off x="685800" y="2209800"/>
            <a:ext cx="8134350" cy="523220"/>
          </a:xfrm>
          <a:prstGeom prst="rect">
            <a:avLst/>
          </a:prstGeom>
          <a:solidFill>
            <a:schemeClr val="tx1"/>
          </a:solidFill>
          <a:ln w="9525">
            <a:noFill/>
            <a:miter lim="800000"/>
            <a:headEnd/>
            <a:tailEnd/>
          </a:ln>
        </p:spPr>
        <p:txBody>
          <a:bodyPr>
            <a:spAutoFit/>
          </a:bodyPr>
          <a:lstStyle/>
          <a:p>
            <a:pPr algn="l"/>
            <a:r>
              <a:rPr lang="en-US" sz="2800" b="0" dirty="0">
                <a:solidFill>
                  <a:srgbClr val="9CDCFE"/>
                </a:solidFill>
                <a:effectLst/>
                <a:latin typeface="Consolas" panose="020B0609020204030204" pitchFamily="49" charset="0"/>
              </a:rPr>
              <a:t>q</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signal</a:t>
            </a:r>
            <a:r>
              <a:rPr lang="en-US" sz="2800" b="0" dirty="0">
                <a:solidFill>
                  <a:srgbClr val="D4D4D4"/>
                </a:solidFill>
                <a:effectLst/>
                <a:latin typeface="Consolas" panose="020B0609020204030204" pitchFamily="49" charset="0"/>
              </a:rPr>
              <a:t>()</a:t>
            </a:r>
          </a:p>
        </p:txBody>
      </p:sp>
      <p:sp>
        <p:nvSpPr>
          <p:cNvPr id="3" name="TextBox 2">
            <a:extLst>
              <a:ext uri="{FF2B5EF4-FFF2-40B4-BE49-F238E27FC236}">
                <a16:creationId xmlns:a16="http://schemas.microsoft.com/office/drawing/2014/main" id="{6A5A20F4-720D-BB0E-8AC3-9419D60B1840}"/>
              </a:ext>
            </a:extLst>
          </p:cNvPr>
          <p:cNvSpPr txBox="1"/>
          <p:nvPr/>
        </p:nvSpPr>
        <p:spPr bwMode="auto">
          <a:xfrm>
            <a:off x="946513" y="3793702"/>
            <a:ext cx="482445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Awakens one waiting thread</a:t>
            </a:r>
          </a:p>
        </p:txBody>
      </p:sp>
      <p:sp>
        <p:nvSpPr>
          <p:cNvPr id="4" name="TextBox 3">
            <a:extLst>
              <a:ext uri="{FF2B5EF4-FFF2-40B4-BE49-F238E27FC236}">
                <a16:creationId xmlns:a16="http://schemas.microsoft.com/office/drawing/2014/main" id="{EE3C7AD9-C955-EABD-50DA-9A54CA406FB2}"/>
              </a:ext>
            </a:extLst>
          </p:cNvPr>
          <p:cNvSpPr txBox="1"/>
          <p:nvPr/>
        </p:nvSpPr>
        <p:spPr bwMode="auto">
          <a:xfrm>
            <a:off x="946513" y="4629987"/>
            <a:ext cx="693066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Which must reacquire lock before running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p:txBody>
          <a:bodyPr/>
          <a:lstStyle/>
          <a:p>
            <a:r>
              <a:rPr lang="en-US" dirty="0"/>
              <a:t>Signal All</a:t>
            </a:r>
          </a:p>
        </p:txBody>
      </p:sp>
      <p:sp>
        <p:nvSpPr>
          <p:cNvPr id="54274" name="Footer Placeholder 1"/>
          <p:cNvSpPr>
            <a:spLocks noGrp="1"/>
          </p:cNvSpPr>
          <p:nvPr>
            <p:ph type="ftr" sz="quarter" idx="10"/>
          </p:nvPr>
        </p:nvSpPr>
        <p:spPr>
          <a:noFill/>
        </p:spPr>
        <p:txBody>
          <a:bodyPr/>
          <a:lstStyle/>
          <a:p>
            <a:r>
              <a:rPr lang="en-US" dirty="0"/>
              <a:t>Art of Multiprocessor Programming</a:t>
            </a:r>
          </a:p>
        </p:txBody>
      </p:sp>
      <p:sp>
        <p:nvSpPr>
          <p:cNvPr id="54275" name="Slide Number Placeholder 2"/>
          <p:cNvSpPr>
            <a:spLocks noGrp="1"/>
          </p:cNvSpPr>
          <p:nvPr>
            <p:ph type="sldNum" sz="quarter" idx="11"/>
          </p:nvPr>
        </p:nvSpPr>
        <p:spPr>
          <a:noFill/>
        </p:spPr>
        <p:txBody>
          <a:bodyPr/>
          <a:lstStyle/>
          <a:p>
            <a:fld id="{1764C74A-2398-4F10-9DF8-C1E3F04161C9}" type="slidenum">
              <a:rPr lang="x-none" smtClean="0">
                <a:cs typeface="Arial" pitchFamily="34" charset="0"/>
              </a:rPr>
              <a:pPr/>
              <a:t>19</a:t>
            </a:fld>
            <a:endParaRPr lang="en-US" dirty="0">
              <a:cs typeface="Arial" pitchFamily="34" charset="0"/>
            </a:endParaRPr>
          </a:p>
        </p:txBody>
      </p:sp>
      <p:sp>
        <p:nvSpPr>
          <p:cNvPr id="5427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0C32F188-6F24-4F8C-9B17-CAB8DDE009EE}" type="slidenum">
              <a:rPr lang="x-none" sz="1400">
                <a:solidFill>
                  <a:schemeClr val="tx1"/>
                </a:solidFill>
                <a:latin typeface="Arial" pitchFamily="34" charset="0"/>
                <a:cs typeface="Arial" pitchFamily="34" charset="0"/>
              </a:rPr>
              <a:pPr/>
              <a:t>19</a:t>
            </a:fld>
            <a:endParaRPr lang="en-US" sz="1400" dirty="0">
              <a:solidFill>
                <a:schemeClr val="tx1"/>
              </a:solidFill>
              <a:latin typeface="Arial" pitchFamily="34" charset="0"/>
              <a:cs typeface="Arial" pitchFamily="34" charset="0"/>
            </a:endParaRPr>
          </a:p>
        </p:txBody>
      </p:sp>
      <p:sp>
        <p:nvSpPr>
          <p:cNvPr id="2" name="Text Box 5">
            <a:extLst>
              <a:ext uri="{FF2B5EF4-FFF2-40B4-BE49-F238E27FC236}">
                <a16:creationId xmlns:a16="http://schemas.microsoft.com/office/drawing/2014/main" id="{8CA6D097-571A-A2EC-6CA3-467CE7291E2C}"/>
              </a:ext>
            </a:extLst>
          </p:cNvPr>
          <p:cNvSpPr txBox="1">
            <a:spLocks noChangeArrowheads="1"/>
          </p:cNvSpPr>
          <p:nvPr/>
        </p:nvSpPr>
        <p:spPr bwMode="auto">
          <a:xfrm>
            <a:off x="685800" y="2209800"/>
            <a:ext cx="8134350" cy="523220"/>
          </a:xfrm>
          <a:prstGeom prst="rect">
            <a:avLst/>
          </a:prstGeom>
          <a:solidFill>
            <a:schemeClr val="tx1"/>
          </a:solidFill>
          <a:ln w="9525">
            <a:noFill/>
            <a:miter lim="800000"/>
            <a:headEnd/>
            <a:tailEnd/>
          </a:ln>
        </p:spPr>
        <p:txBody>
          <a:bodyPr>
            <a:spAutoFit/>
          </a:bodyPr>
          <a:lstStyle/>
          <a:p>
            <a:pPr algn="l"/>
            <a:r>
              <a:rPr lang="en-US" sz="2800" b="0" dirty="0">
                <a:solidFill>
                  <a:srgbClr val="9CDCFE"/>
                </a:solidFill>
                <a:effectLst/>
                <a:latin typeface="Consolas" panose="020B0609020204030204" pitchFamily="49" charset="0"/>
              </a:rPr>
              <a:t>q</a:t>
            </a:r>
            <a:r>
              <a:rPr lang="en-US" sz="2800" b="0" dirty="0">
                <a:solidFill>
                  <a:srgbClr val="D4D4D4"/>
                </a:solidFill>
                <a:effectLst/>
                <a:latin typeface="Consolas" panose="020B0609020204030204" pitchFamily="49" charset="0"/>
              </a:rPr>
              <a:t>.</a:t>
            </a:r>
            <a:r>
              <a:rPr lang="en-US" sz="2800" b="0" dirty="0">
                <a:solidFill>
                  <a:srgbClr val="DCDCAA"/>
                </a:solidFill>
                <a:effectLst/>
                <a:latin typeface="Consolas" panose="020B0609020204030204" pitchFamily="49" charset="0"/>
              </a:rPr>
              <a:t>signalAll</a:t>
            </a:r>
            <a:r>
              <a:rPr lang="en-US" sz="2800" b="0" dirty="0">
                <a:solidFill>
                  <a:srgbClr val="D4D4D4"/>
                </a:solidFill>
                <a:effectLst/>
                <a:latin typeface="Consolas" panose="020B0609020204030204" pitchFamily="49" charset="0"/>
              </a:rPr>
              <a:t>()</a:t>
            </a:r>
          </a:p>
        </p:txBody>
      </p:sp>
      <p:sp>
        <p:nvSpPr>
          <p:cNvPr id="3" name="TextBox 2">
            <a:extLst>
              <a:ext uri="{FF2B5EF4-FFF2-40B4-BE49-F238E27FC236}">
                <a16:creationId xmlns:a16="http://schemas.microsoft.com/office/drawing/2014/main" id="{CC28A3AA-E2C0-1E30-D3CF-882D2F41707D}"/>
              </a:ext>
            </a:extLst>
          </p:cNvPr>
          <p:cNvSpPr txBox="1"/>
          <p:nvPr/>
        </p:nvSpPr>
        <p:spPr bwMode="auto">
          <a:xfrm>
            <a:off x="946513" y="3793702"/>
            <a:ext cx="482445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Awakens </a:t>
            </a:r>
            <a:r>
              <a:rPr lang="en-US" sz="2800" i="1" dirty="0">
                <a:solidFill>
                  <a:srgbClr val="FFFF00"/>
                </a:solidFill>
              </a:rPr>
              <a:t>all</a:t>
            </a:r>
            <a:r>
              <a:rPr lang="en-US" sz="2800" dirty="0">
                <a:solidFill>
                  <a:srgbClr val="FFFF00"/>
                </a:solidFill>
              </a:rPr>
              <a:t> waiting threads</a:t>
            </a:r>
          </a:p>
        </p:txBody>
      </p:sp>
      <p:sp>
        <p:nvSpPr>
          <p:cNvPr id="4" name="TextBox 3">
            <a:extLst>
              <a:ext uri="{FF2B5EF4-FFF2-40B4-BE49-F238E27FC236}">
                <a16:creationId xmlns:a16="http://schemas.microsoft.com/office/drawing/2014/main" id="{86B624CA-1A10-865B-76EF-53BE72DF0643}"/>
              </a:ext>
            </a:extLst>
          </p:cNvPr>
          <p:cNvSpPr txBox="1"/>
          <p:nvPr/>
        </p:nvSpPr>
        <p:spPr bwMode="auto">
          <a:xfrm>
            <a:off x="946512" y="4629987"/>
            <a:ext cx="777239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Which must each reacquire lock before running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302" name="Group 16"/>
          <p:cNvGrpSpPr>
            <a:grpSpLocks/>
          </p:cNvGrpSpPr>
          <p:nvPr/>
        </p:nvGrpSpPr>
        <p:grpSpPr bwMode="auto">
          <a:xfrm>
            <a:off x="3206750" y="2417763"/>
            <a:ext cx="1220788" cy="944562"/>
            <a:chOff x="2208" y="1920"/>
            <a:chExt cx="1152" cy="1680"/>
          </a:xfrm>
        </p:grpSpPr>
        <p:sp>
          <p:nvSpPr>
            <p:cNvPr id="55327" name="Oval 17"/>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5328" name="Oval 18"/>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5329" name="AutoShape 19"/>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5330" name="AutoShape 20"/>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 name="Group 69"/>
          <p:cNvGrpSpPr>
            <a:grpSpLocks/>
          </p:cNvGrpSpPr>
          <p:nvPr/>
        </p:nvGrpSpPr>
        <p:grpSpPr bwMode="auto">
          <a:xfrm>
            <a:off x="3206750" y="2416175"/>
            <a:ext cx="1220788" cy="944563"/>
            <a:chOff x="2208" y="1920"/>
            <a:chExt cx="1152" cy="1680"/>
          </a:xfrm>
          <a:effectLst>
            <a:glow rad="139700">
              <a:schemeClr val="accent3">
                <a:satMod val="175000"/>
                <a:alpha val="40000"/>
              </a:schemeClr>
            </a:glow>
          </a:effectLst>
        </p:grpSpPr>
        <p:sp>
          <p:nvSpPr>
            <p:cNvPr id="55323" name="Oval 70"/>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5324" name="Oval 71"/>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5325" name="AutoShape 7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5326" name="AutoShape 7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5298" name="Footer Placeholder 1"/>
          <p:cNvSpPr>
            <a:spLocks noGrp="1"/>
          </p:cNvSpPr>
          <p:nvPr>
            <p:ph type="ftr" sz="quarter" idx="10"/>
          </p:nvPr>
        </p:nvSpPr>
        <p:spPr>
          <a:noFill/>
        </p:spPr>
        <p:txBody>
          <a:bodyPr/>
          <a:lstStyle/>
          <a:p>
            <a:r>
              <a:rPr lang="en-US" dirty="0"/>
              <a:t>Art of Multiprocessor Programming</a:t>
            </a:r>
          </a:p>
        </p:txBody>
      </p:sp>
      <p:sp>
        <p:nvSpPr>
          <p:cNvPr id="55299" name="Slide Number Placeholder 2"/>
          <p:cNvSpPr>
            <a:spLocks noGrp="1"/>
          </p:cNvSpPr>
          <p:nvPr>
            <p:ph type="sldNum" sz="quarter" idx="11"/>
          </p:nvPr>
        </p:nvSpPr>
        <p:spPr>
          <a:noFill/>
        </p:spPr>
        <p:txBody>
          <a:bodyPr/>
          <a:lstStyle/>
          <a:p>
            <a:fld id="{158A18D5-7139-4636-B4CE-F0548A74BF9E}" type="slidenum">
              <a:rPr lang="x-none" smtClean="0"/>
              <a:pPr/>
              <a:t>20</a:t>
            </a:fld>
            <a:endParaRPr lang="en-US" dirty="0"/>
          </a:p>
        </p:txBody>
      </p:sp>
      <p:sp>
        <p:nvSpPr>
          <p:cNvPr id="5530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E6EE612-5C51-49AB-81F2-233FE4374155}" type="slidenum">
              <a:rPr lang="x-none" sz="1400">
                <a:solidFill>
                  <a:schemeClr val="tx1"/>
                </a:solidFill>
                <a:latin typeface="Arial" pitchFamily="34" charset="0"/>
                <a:cs typeface="Arial" pitchFamily="34" charset="0"/>
              </a:rPr>
              <a:pPr/>
              <a:t>20</a:t>
            </a:fld>
            <a:endParaRPr lang="en-US" sz="1400" dirty="0">
              <a:solidFill>
                <a:schemeClr val="tx1"/>
              </a:solidFill>
              <a:latin typeface="Arial" pitchFamily="34" charset="0"/>
              <a:cs typeface="Arial" pitchFamily="34" charset="0"/>
            </a:endParaRPr>
          </a:p>
        </p:txBody>
      </p:sp>
      <p:sp>
        <p:nvSpPr>
          <p:cNvPr id="55301" name="Rectangle 3"/>
          <p:cNvSpPr>
            <a:spLocks noGrp="1" noChangeArrowheads="1"/>
          </p:cNvSpPr>
          <p:nvPr>
            <p:ph type="title" idx="4294967295"/>
          </p:nvPr>
        </p:nvSpPr>
        <p:spPr>
          <a:xfrm>
            <a:off x="684213" y="400050"/>
            <a:ext cx="7772400" cy="1143000"/>
          </a:xfrm>
        </p:spPr>
        <p:txBody>
          <a:bodyPr/>
          <a:lstStyle/>
          <a:p>
            <a:r>
              <a:rPr lang="en-US" dirty="0"/>
              <a:t>A Monitor Lock for a Queue</a:t>
            </a:r>
          </a:p>
        </p:txBody>
      </p:sp>
      <p:sp>
        <p:nvSpPr>
          <p:cNvPr id="55303" name="Rectangle 63"/>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55304" name="Text Box 64"/>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55305" name="Rectangle 65"/>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55306" name="Text Box 66"/>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sp>
        <p:nvSpPr>
          <p:cNvPr id="898115" name="AutoShape 67"/>
          <p:cNvSpPr>
            <a:spLocks noChangeArrowheads="1"/>
          </p:cNvSpPr>
          <p:nvPr/>
        </p:nvSpPr>
        <p:spPr bwMode="auto">
          <a:xfrm>
            <a:off x="1836737" y="1411288"/>
            <a:ext cx="1624343" cy="944562"/>
          </a:xfrm>
          <a:prstGeom prst="cloudCallout">
            <a:avLst>
              <a:gd name="adj1" fmla="val -70782"/>
              <a:gd name="adj2" fmla="val 28486"/>
            </a:avLst>
          </a:prstGeom>
          <a:noFill/>
          <a:ln w="38100">
            <a:solidFill>
              <a:srgbClr val="FF7C80"/>
            </a:solidFill>
            <a:round/>
            <a:headEnd/>
            <a:tailEnd/>
          </a:ln>
        </p:spPr>
        <p:txBody>
          <a:bodyPr/>
          <a:lstStyle/>
          <a:p>
            <a:pPr algn="ctr"/>
            <a:r>
              <a:rPr lang="en-US" dirty="0">
                <a:solidFill>
                  <a:srgbClr val="FFFF00"/>
                </a:solidFill>
                <a:latin typeface="Consolas" panose="020B0609020204030204" pitchFamily="49" charset="0"/>
                <a:cs typeface="Arial" pitchFamily="34" charset="0"/>
              </a:rPr>
              <a:t>lock</a:t>
            </a:r>
            <a:r>
              <a:rPr lang="en-US" dirty="0">
                <a:solidFill>
                  <a:srgbClr val="FFFF00"/>
                </a:solidFill>
                <a:latin typeface="Arial" pitchFamily="34" charset="0"/>
                <a:cs typeface="Arial" pitchFamily="34" charset="0"/>
              </a:rPr>
              <a:t>()</a:t>
            </a:r>
          </a:p>
        </p:txBody>
      </p:sp>
      <p:sp>
        <p:nvSpPr>
          <p:cNvPr id="898116" name="AutoShape 68"/>
          <p:cNvSpPr>
            <a:spLocks noChangeArrowheads="1"/>
          </p:cNvSpPr>
          <p:nvPr/>
        </p:nvSpPr>
        <p:spPr bwMode="auto">
          <a:xfrm>
            <a:off x="4776788" y="3363913"/>
            <a:ext cx="2451100" cy="944562"/>
          </a:xfrm>
          <a:prstGeom prst="cloudCallout">
            <a:avLst>
              <a:gd name="adj1" fmla="val -77722"/>
              <a:gd name="adj2" fmla="val 70000"/>
            </a:avLst>
          </a:prstGeom>
          <a:noFill/>
          <a:ln w="38100">
            <a:solidFill>
              <a:srgbClr val="FF7C80"/>
            </a:solidFill>
            <a:round/>
            <a:headEnd/>
            <a:tailEnd/>
          </a:ln>
        </p:spPr>
        <p:txBody>
          <a:bodyPr/>
          <a:lstStyle/>
          <a:p>
            <a:pPr algn="ctr"/>
            <a:r>
              <a:rPr lang="en-US" dirty="0">
                <a:solidFill>
                  <a:srgbClr val="FFFF00"/>
                </a:solidFill>
                <a:latin typeface="Consolas" panose="020B0609020204030204" pitchFamily="49" charset="0"/>
                <a:cs typeface="Arial" pitchFamily="34" charset="0"/>
              </a:rPr>
              <a:t>unlock</a:t>
            </a:r>
            <a:r>
              <a:rPr lang="en-US" dirty="0">
                <a:solidFill>
                  <a:srgbClr val="FFFF00"/>
                </a:solidFill>
                <a:latin typeface="Arial" pitchFamily="34" charset="0"/>
                <a:cs typeface="Arial" pitchFamily="34" charset="0"/>
              </a:rPr>
              <a:t>()</a:t>
            </a:r>
          </a:p>
        </p:txBody>
      </p:sp>
      <p:grpSp>
        <p:nvGrpSpPr>
          <p:cNvPr id="4" name="Group 25"/>
          <p:cNvGrpSpPr>
            <a:grpSpLocks/>
          </p:cNvGrpSpPr>
          <p:nvPr/>
        </p:nvGrpSpPr>
        <p:grpSpPr bwMode="auto">
          <a:xfrm>
            <a:off x="922338" y="1997075"/>
            <a:ext cx="685800" cy="609600"/>
            <a:chOff x="1584" y="816"/>
            <a:chExt cx="912" cy="816"/>
          </a:xfrm>
          <a:effectLst>
            <a:glow rad="101600">
              <a:schemeClr val="accent3">
                <a:satMod val="175000"/>
                <a:alpha val="40000"/>
              </a:schemeClr>
            </a:glow>
          </a:effectLst>
        </p:grpSpPr>
        <p:sp>
          <p:nvSpPr>
            <p:cNvPr id="55314" name="Freeform 2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15" name="Freeform 2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16" name="Freeform 28"/>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17" name="Freeform 2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18" name="Freeform 3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19" name="Freeform 3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20" name="Freeform 32"/>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21" name="Freeform 33"/>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22" name="Freeform 34"/>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5" name="Group 56"/>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55312" name="Oval 57"/>
            <p:cNvSpPr>
              <a:spLocks noChangeArrowheads="1"/>
            </p:cNvSpPr>
            <p:nvPr/>
          </p:nvSpPr>
          <p:spPr bwMode="auto">
            <a:xfrm>
              <a:off x="3894" y="2760"/>
              <a:ext cx="192" cy="192"/>
            </a:xfrm>
            <a:prstGeom prst="ellipse">
              <a:avLst/>
            </a:prstGeom>
            <a:solidFill>
              <a:srgbClr val="FF7C8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5313" name="Oval 5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98115"/>
                                        </p:tgtEl>
                                        <p:attrNameLst>
                                          <p:attrName>style.visibility</p:attrName>
                                        </p:attrNameLst>
                                      </p:cBhvr>
                                      <p:to>
                                        <p:strVal val="visible"/>
                                      </p:to>
                                    </p:set>
                                    <p:animEffect transition="in" filter="blinds(horizontal)">
                                      <p:cBhvr>
                                        <p:cTn id="7" dur="500"/>
                                        <p:tgtEl>
                                          <p:spTgt spid="89811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xit" presetSubtype="10" fill="hold" grpId="1" nodeType="afterEffect">
                                  <p:stCondLst>
                                    <p:cond delay="0"/>
                                  </p:stCondLst>
                                  <p:childTnLst>
                                    <p:animEffect transition="out" filter="blinds(horizontal)">
                                      <p:cBhvr>
                                        <p:cTn id="14" dur="500"/>
                                        <p:tgtEl>
                                          <p:spTgt spid="898115"/>
                                        </p:tgtEl>
                                      </p:cBhvr>
                                    </p:animEffect>
                                    <p:set>
                                      <p:cBhvr>
                                        <p:cTn id="15" dur="1" fill="hold">
                                          <p:stCondLst>
                                            <p:cond delay="499"/>
                                          </p:stCondLst>
                                        </p:cTn>
                                        <p:tgtEl>
                                          <p:spTgt spid="898115"/>
                                        </p:tgtEl>
                                        <p:attrNameLst>
                                          <p:attrName>style.visibility</p:attrName>
                                        </p:attrNameLst>
                                      </p:cBhvr>
                                      <p:to>
                                        <p:strVal val="hidden"/>
                                      </p:to>
                                    </p:set>
                                  </p:childTnLst>
                                </p:cTn>
                              </p:par>
                            </p:childTnLst>
                          </p:cTn>
                        </p:par>
                        <p:par>
                          <p:cTn id="16" fill="hold">
                            <p:stCondLst>
                              <p:cond delay="1500"/>
                            </p:stCondLst>
                            <p:childTnLst>
                              <p:par>
                                <p:cTn id="17" presetID="0" presetClass="path" presetSubtype="0" accel="50000" decel="50000" fill="hold" nodeType="afterEffect">
                                  <p:stCondLst>
                                    <p:cond delay="0"/>
                                  </p:stCondLst>
                                  <p:childTnLst>
                                    <p:animMotion origin="layout" path="M 0.04774 0.00069 C 0.13142 0.0141 0.21528 0.02775 0.25555 0.08279 C 0.29583 0.13783 0.28385 0.28954 0.28941 0.33071 " pathEditMode="relative" ptsTypes="aaA">
                                      <p:cBhvr>
                                        <p:cTn id="18" dur="2000" fill="hold"/>
                                        <p:tgtEl>
                                          <p:spTgt spid="4"/>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98116"/>
                                        </p:tgtEl>
                                        <p:attrNameLst>
                                          <p:attrName>style.visibility</p:attrName>
                                        </p:attrNameLst>
                                      </p:cBhvr>
                                      <p:to>
                                        <p:strVal val="visible"/>
                                      </p:to>
                                    </p:set>
                                  </p:childTnLst>
                                </p:cTn>
                              </p:par>
                            </p:childTnLst>
                          </p:cTn>
                        </p:par>
                        <p:par>
                          <p:cTn id="23" fill="hold">
                            <p:stCondLst>
                              <p:cond delay="0"/>
                            </p:stCondLst>
                            <p:childTnLst>
                              <p:par>
                                <p:cTn id="24" presetID="3" presetClass="exit" presetSubtype="10" fill="hold" nodeType="afterEffect">
                                  <p:stCondLst>
                                    <p:cond delay="0"/>
                                  </p:stCondLst>
                                  <p:childTnLst>
                                    <p:animEffect transition="out" filter="blinds(horizontal)">
                                      <p:cBhvr>
                                        <p:cTn id="25" dur="500"/>
                                        <p:tgtEl>
                                          <p:spTgt spid="3"/>
                                        </p:tgtEl>
                                      </p:cBhvr>
                                    </p:animEffect>
                                    <p:set>
                                      <p:cBhvr>
                                        <p:cTn id="26" dur="1" fill="hold">
                                          <p:stCondLst>
                                            <p:cond delay="499"/>
                                          </p:stCondLst>
                                        </p:cTn>
                                        <p:tgtEl>
                                          <p:spTgt spid="3"/>
                                        </p:tgtEl>
                                        <p:attrNameLst>
                                          <p:attrName>style.visibility</p:attrName>
                                        </p:attrNameLst>
                                      </p:cBhvr>
                                      <p:to>
                                        <p:strVal val="hidden"/>
                                      </p:to>
                                    </p:set>
                                  </p:childTnLst>
                                </p:cTn>
                              </p:par>
                            </p:childTnLst>
                          </p:cTn>
                        </p:par>
                        <p:par>
                          <p:cTn id="27" fill="hold">
                            <p:stCondLst>
                              <p:cond delay="500"/>
                            </p:stCondLst>
                            <p:childTnLst>
                              <p:par>
                                <p:cTn id="28" presetID="0" presetClass="path" presetSubtype="0" accel="50000" decel="50000" fill="hold" nodeType="afterEffect">
                                  <p:stCondLst>
                                    <p:cond delay="0"/>
                                  </p:stCondLst>
                                  <p:childTnLst>
                                    <p:animMotion origin="layout" path="M 0.28941 0.33071 C 0.30903 0.40194 0.32882 0.47317 0.28785 0.50693 C 0.24687 0.5407 0.14496 0.537 0.04323 0.53353 " pathEditMode="relative" ptsTypes="aaA">
                                      <p:cBhvr>
                                        <p:cTn id="29" dur="2000" fill="hold"/>
                                        <p:tgtEl>
                                          <p:spTgt spid="4"/>
                                        </p:tgtEl>
                                        <p:attrNameLst>
                                          <p:attrName>ppt_x</p:attrName>
                                          <p:attrName>ppt_y</p:attrName>
                                        </p:attrNameLst>
                                      </p:cBhvr>
                                    </p:animMotion>
                                  </p:childTnLst>
                                </p:cTn>
                              </p:par>
                              <p:par>
                                <p:cTn id="30" presetID="1" presetClass="exit" presetSubtype="0" fill="hold" grpId="1" nodeType="withEffect">
                                  <p:stCondLst>
                                    <p:cond delay="0"/>
                                  </p:stCondLst>
                                  <p:childTnLst>
                                    <p:set>
                                      <p:cBhvr>
                                        <p:cTn id="31" dur="1" fill="hold">
                                          <p:stCondLst>
                                            <p:cond delay="0"/>
                                          </p:stCondLst>
                                        </p:cTn>
                                        <p:tgtEl>
                                          <p:spTgt spid="898116"/>
                                        </p:tgtEl>
                                        <p:attrNameLst>
                                          <p:attrName>style.visibility</p:attrName>
                                        </p:attrNameLst>
                                      </p:cBhvr>
                                      <p:to>
                                        <p:strVal val="hidden"/>
                                      </p:to>
                                    </p:set>
                                  </p:childTnLst>
                                </p:cTn>
                              </p:par>
                              <p:par>
                                <p:cTn id="32" presetID="3" presetClass="exit" presetSubtype="10" fill="hold" nodeType="withEffect">
                                  <p:stCondLst>
                                    <p:cond delay="0"/>
                                  </p:stCondLst>
                                  <p:childTnLst>
                                    <p:animEffect transition="out" filter="blinds(horizontal)">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8115" grpId="0" animBg="1"/>
      <p:bldP spid="898115" grpId="1" animBg="1"/>
      <p:bldP spid="898116" grpId="0" animBg="1"/>
      <p:bldP spid="89811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6" name="Group 3"/>
          <p:cNvGrpSpPr>
            <a:grpSpLocks/>
          </p:cNvGrpSpPr>
          <p:nvPr/>
        </p:nvGrpSpPr>
        <p:grpSpPr bwMode="auto">
          <a:xfrm>
            <a:off x="3206750" y="2425700"/>
            <a:ext cx="1220788" cy="944563"/>
            <a:chOff x="2208" y="1920"/>
            <a:chExt cx="1152" cy="1680"/>
          </a:xfrm>
        </p:grpSpPr>
        <p:sp>
          <p:nvSpPr>
            <p:cNvPr id="56350" name="Oval 4"/>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6351" name="Oval 5"/>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6352" name="AutoShape 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6353" name="AutoShape 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 name="Group 36"/>
          <p:cNvGrpSpPr>
            <a:grpSpLocks/>
          </p:cNvGrpSpPr>
          <p:nvPr/>
        </p:nvGrpSpPr>
        <p:grpSpPr bwMode="auto">
          <a:xfrm>
            <a:off x="3206750" y="2425700"/>
            <a:ext cx="1220788" cy="944563"/>
            <a:chOff x="2208" y="1920"/>
            <a:chExt cx="1152" cy="1680"/>
          </a:xfrm>
          <a:effectLst>
            <a:glow rad="139700">
              <a:schemeClr val="accent3">
                <a:satMod val="175000"/>
                <a:alpha val="40000"/>
              </a:schemeClr>
            </a:glow>
          </a:effectLst>
        </p:grpSpPr>
        <p:sp>
          <p:nvSpPr>
            <p:cNvPr id="56346" name="Oval 37"/>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6347" name="Oval 38"/>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6348" name="AutoShape 39"/>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6349" name="AutoShape 40"/>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6322" name="Footer Placeholder 1"/>
          <p:cNvSpPr>
            <a:spLocks noGrp="1"/>
          </p:cNvSpPr>
          <p:nvPr>
            <p:ph type="ftr" sz="quarter" idx="10"/>
          </p:nvPr>
        </p:nvSpPr>
        <p:spPr>
          <a:noFill/>
        </p:spPr>
        <p:txBody>
          <a:bodyPr/>
          <a:lstStyle/>
          <a:p>
            <a:r>
              <a:rPr lang="en-US" dirty="0"/>
              <a:t>Art of Multiprocessor Programming</a:t>
            </a:r>
          </a:p>
        </p:txBody>
      </p:sp>
      <p:sp>
        <p:nvSpPr>
          <p:cNvPr id="56323" name="Slide Number Placeholder 2"/>
          <p:cNvSpPr>
            <a:spLocks noGrp="1"/>
          </p:cNvSpPr>
          <p:nvPr>
            <p:ph type="sldNum" sz="quarter" idx="11"/>
          </p:nvPr>
        </p:nvSpPr>
        <p:spPr>
          <a:noFill/>
        </p:spPr>
        <p:txBody>
          <a:bodyPr/>
          <a:lstStyle/>
          <a:p>
            <a:fld id="{926D53D2-EE6F-46D4-9330-157F92D36078}" type="slidenum">
              <a:rPr lang="x-none" smtClean="0"/>
              <a:pPr/>
              <a:t>21</a:t>
            </a:fld>
            <a:endParaRPr lang="en-US" dirty="0"/>
          </a:p>
        </p:txBody>
      </p:sp>
      <p:sp>
        <p:nvSpPr>
          <p:cNvPr id="5632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56B98990-80F3-40E1-ACE1-D7FB7A84303A}" type="slidenum">
              <a:rPr lang="x-none" sz="1400">
                <a:solidFill>
                  <a:schemeClr val="tx1"/>
                </a:solidFill>
                <a:latin typeface="Arial" pitchFamily="34" charset="0"/>
                <a:cs typeface="Arial" pitchFamily="34" charset="0"/>
              </a:rPr>
              <a:pPr/>
              <a:t>21</a:t>
            </a:fld>
            <a:endParaRPr lang="en-US" sz="1400" dirty="0">
              <a:solidFill>
                <a:schemeClr val="tx1"/>
              </a:solidFill>
              <a:latin typeface="Arial" pitchFamily="34" charset="0"/>
              <a:cs typeface="Arial" pitchFamily="34" charset="0"/>
            </a:endParaRPr>
          </a:p>
        </p:txBody>
      </p:sp>
      <p:sp>
        <p:nvSpPr>
          <p:cNvPr id="56325" name="Rectangle 2"/>
          <p:cNvSpPr>
            <a:spLocks noGrp="1" noChangeArrowheads="1"/>
          </p:cNvSpPr>
          <p:nvPr>
            <p:ph type="title" idx="4294967295"/>
          </p:nvPr>
        </p:nvSpPr>
        <p:spPr>
          <a:xfrm>
            <a:off x="684213" y="400050"/>
            <a:ext cx="7772400" cy="1143000"/>
          </a:xfrm>
        </p:spPr>
        <p:txBody>
          <a:bodyPr/>
          <a:lstStyle/>
          <a:p>
            <a:r>
              <a:rPr lang="en-US" dirty="0"/>
              <a:t>Unsuccessful Deq</a:t>
            </a:r>
          </a:p>
        </p:txBody>
      </p:sp>
      <p:sp>
        <p:nvSpPr>
          <p:cNvPr id="56327" name="Rectangle 1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56328" name="Text Box 1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56329" name="Rectangle 2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56330" name="Text Box 2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sp>
        <p:nvSpPr>
          <p:cNvPr id="1045526" name="AutoShape 22"/>
          <p:cNvSpPr>
            <a:spLocks noChangeArrowheads="1"/>
          </p:cNvSpPr>
          <p:nvPr/>
        </p:nvSpPr>
        <p:spPr bwMode="auto">
          <a:xfrm>
            <a:off x="1836738" y="1411288"/>
            <a:ext cx="1827808" cy="944562"/>
          </a:xfrm>
          <a:prstGeom prst="cloudCallout">
            <a:avLst>
              <a:gd name="adj1" fmla="val -70782"/>
              <a:gd name="adj2" fmla="val 28486"/>
            </a:avLst>
          </a:prstGeom>
          <a:noFill/>
          <a:ln w="38100">
            <a:solidFill>
              <a:srgbClr val="FF7C80"/>
            </a:solidFill>
            <a:round/>
            <a:headEnd/>
            <a:tailEnd/>
          </a:ln>
        </p:spPr>
        <p:txBody>
          <a:bodyPr/>
          <a:lstStyle/>
          <a:p>
            <a:pPr algn="ctr"/>
            <a:r>
              <a:rPr lang="en-US" dirty="0">
                <a:solidFill>
                  <a:srgbClr val="FFFF00"/>
                </a:solidFill>
                <a:latin typeface="Consolas" panose="020B0609020204030204" pitchFamily="49" charset="0"/>
                <a:cs typeface="Arial" pitchFamily="34" charset="0"/>
              </a:rPr>
              <a:t>lock()</a:t>
            </a:r>
          </a:p>
        </p:txBody>
      </p:sp>
      <p:sp>
        <p:nvSpPr>
          <p:cNvPr id="1045538" name="AutoShape 34"/>
          <p:cNvSpPr>
            <a:spLocks noChangeArrowheads="1"/>
          </p:cNvSpPr>
          <p:nvPr/>
        </p:nvSpPr>
        <p:spPr bwMode="auto">
          <a:xfrm>
            <a:off x="4962524" y="3714750"/>
            <a:ext cx="2152651" cy="715963"/>
          </a:xfrm>
          <a:prstGeom prst="cloudCallout">
            <a:avLst>
              <a:gd name="adj1" fmla="val -95894"/>
              <a:gd name="adj2" fmla="val 65523"/>
            </a:avLst>
          </a:prstGeom>
          <a:noFill/>
          <a:ln w="38100">
            <a:solidFill>
              <a:srgbClr val="FF7C80"/>
            </a:solidFill>
            <a:round/>
            <a:headEnd/>
            <a:tailEnd/>
          </a:ln>
        </p:spPr>
        <p:txBody>
          <a:bodyPr/>
          <a:lstStyle/>
          <a:p>
            <a:pPr algn="ctr"/>
            <a:r>
              <a:rPr lang="en-US" dirty="0">
                <a:solidFill>
                  <a:srgbClr val="FFFF00"/>
                </a:solidFill>
                <a:latin typeface="Consolas" panose="020B0609020204030204" pitchFamily="49" charset="0"/>
                <a:cs typeface="Arial" pitchFamily="34" charset="0"/>
              </a:rPr>
              <a:t>await()</a:t>
            </a:r>
          </a:p>
        </p:txBody>
      </p:sp>
      <p:sp>
        <p:nvSpPr>
          <p:cNvPr id="1045550" name="AutoShape 46"/>
          <p:cNvSpPr>
            <a:spLocks noChangeArrowheads="1"/>
          </p:cNvSpPr>
          <p:nvPr/>
        </p:nvSpPr>
        <p:spPr bwMode="auto">
          <a:xfrm>
            <a:off x="371475" y="3267075"/>
            <a:ext cx="1619250" cy="944563"/>
          </a:xfrm>
          <a:prstGeom prst="cloudCallout">
            <a:avLst>
              <a:gd name="adj1" fmla="val 16963"/>
              <a:gd name="adj2" fmla="val -131009"/>
            </a:avLst>
          </a:prstGeom>
          <a:noFill/>
          <a:ln w="38100">
            <a:solidFill>
              <a:srgbClr val="FF7C80"/>
            </a:solidFill>
            <a:round/>
            <a:headEnd/>
            <a:tailEnd/>
          </a:ln>
        </p:spPr>
        <p:txBody>
          <a:bodyPr/>
          <a:lstStyle/>
          <a:p>
            <a:pPr algn="ctr"/>
            <a:r>
              <a:rPr lang="en-US" dirty="0">
                <a:solidFill>
                  <a:srgbClr val="FFFF00"/>
                </a:solidFill>
                <a:latin typeface="Consolas" panose="020B0609020204030204" pitchFamily="49" charset="0"/>
                <a:cs typeface="Arial" pitchFamily="34" charset="0"/>
              </a:rPr>
              <a:t>deq()</a:t>
            </a:r>
          </a:p>
        </p:txBody>
      </p:sp>
      <p:sp>
        <p:nvSpPr>
          <p:cNvPr id="1045551" name="AutoShape 47"/>
          <p:cNvSpPr>
            <a:spLocks noChangeArrowheads="1"/>
          </p:cNvSpPr>
          <p:nvPr/>
        </p:nvSpPr>
        <p:spPr bwMode="auto">
          <a:xfrm>
            <a:off x="4959350" y="4867275"/>
            <a:ext cx="2366963" cy="1096963"/>
          </a:xfrm>
          <a:prstGeom prst="cloudCallout">
            <a:avLst>
              <a:gd name="adj1" fmla="val -81051"/>
              <a:gd name="adj2" fmla="val -70838"/>
            </a:avLst>
          </a:prstGeom>
          <a:noFill/>
          <a:ln w="38100">
            <a:solidFill>
              <a:srgbClr val="FF7C80"/>
            </a:solidFill>
            <a:round/>
            <a:headEnd/>
            <a:tailEnd/>
          </a:ln>
        </p:spPr>
        <p:txBody>
          <a:bodyPr/>
          <a:lstStyle/>
          <a:p>
            <a:pPr algn="ctr"/>
            <a:r>
              <a:rPr lang="en-US" b="1" dirty="0">
                <a:solidFill>
                  <a:srgbClr val="FFFF00"/>
                </a:solidFill>
                <a:latin typeface="Arial" pitchFamily="34" charset="0"/>
                <a:cs typeface="Arial" pitchFamily="34" charset="0"/>
              </a:rPr>
              <a:t>Oh no, empty!</a:t>
            </a:r>
          </a:p>
        </p:txBody>
      </p:sp>
      <p:grpSp>
        <p:nvGrpSpPr>
          <p:cNvPr id="4" name="Group 8"/>
          <p:cNvGrpSpPr>
            <a:grpSpLocks/>
          </p:cNvGrpSpPr>
          <p:nvPr/>
        </p:nvGrpSpPr>
        <p:grpSpPr bwMode="auto">
          <a:xfrm>
            <a:off x="922338" y="1997075"/>
            <a:ext cx="685800" cy="609600"/>
            <a:chOff x="1584" y="816"/>
            <a:chExt cx="912" cy="816"/>
          </a:xfrm>
          <a:effectLst>
            <a:glow rad="101600">
              <a:schemeClr val="accent3">
                <a:satMod val="175000"/>
                <a:alpha val="40000"/>
              </a:schemeClr>
            </a:glow>
          </a:effectLst>
        </p:grpSpPr>
        <p:sp>
          <p:nvSpPr>
            <p:cNvPr id="56337" name="Freeform 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38" name="Freeform 1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39" name="Freeform 11"/>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40" name="Freeform 1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41" name="Freeform 1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42" name="Freeform 1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43" name="Freeform 15"/>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44" name="Freeform 16"/>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6345" name="Freeform 17"/>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45550"/>
                                        </p:tgtEl>
                                        <p:attrNameLst>
                                          <p:attrName>style.visibility</p:attrName>
                                        </p:attrNameLst>
                                      </p:cBhvr>
                                      <p:to>
                                        <p:strVal val="visible"/>
                                      </p:to>
                                    </p:set>
                                    <p:animEffect transition="in" filter="blinds(horizontal)">
                                      <p:cBhvr>
                                        <p:cTn id="7" dur="500"/>
                                        <p:tgtEl>
                                          <p:spTgt spid="10455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5526"/>
                                        </p:tgtEl>
                                        <p:attrNameLst>
                                          <p:attrName>style.visibility</p:attrName>
                                        </p:attrNameLst>
                                      </p:cBhvr>
                                      <p:to>
                                        <p:strVal val="visible"/>
                                      </p:to>
                                    </p:set>
                                    <p:animEffect transition="in" filter="blinds(horizontal)">
                                      <p:cBhvr>
                                        <p:cTn id="12" dur="500"/>
                                        <p:tgtEl>
                                          <p:spTgt spid="1045526"/>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1045550"/>
                                        </p:tgtEl>
                                        <p:attrNameLst>
                                          <p:attrName>style.visibility</p:attrName>
                                        </p:attrNameLst>
                                      </p:cBhvr>
                                      <p:to>
                                        <p:strVal val="hidden"/>
                                      </p:to>
                                    </p:set>
                                  </p:childTnLst>
                                </p:cTn>
                              </p:par>
                            </p:childTnLst>
                          </p:cTn>
                        </p:par>
                        <p:par>
                          <p:cTn id="15" fill="hold">
                            <p:stCondLst>
                              <p:cond delay="500"/>
                            </p:stCondLst>
                            <p:childTnLst>
                              <p:par>
                                <p:cTn id="16" presetID="3" presetClass="entr" presetSubtype="1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par>
                          <p:cTn id="19" fill="hold">
                            <p:stCondLst>
                              <p:cond delay="1000"/>
                            </p:stCondLst>
                            <p:childTnLst>
                              <p:par>
                                <p:cTn id="20" presetID="1" presetClass="exit" presetSubtype="0" fill="hold" grpId="1" nodeType="afterEffect">
                                  <p:stCondLst>
                                    <p:cond delay="0"/>
                                  </p:stCondLst>
                                  <p:childTnLst>
                                    <p:set>
                                      <p:cBhvr>
                                        <p:cTn id="21" dur="1" fill="hold">
                                          <p:stCondLst>
                                            <p:cond delay="0"/>
                                          </p:stCondLst>
                                        </p:cTn>
                                        <p:tgtEl>
                                          <p:spTgt spid="1045526"/>
                                        </p:tgtEl>
                                        <p:attrNameLst>
                                          <p:attrName>style.visibility</p:attrName>
                                        </p:attrNameLst>
                                      </p:cBhvr>
                                      <p:to>
                                        <p:strVal val="hidden"/>
                                      </p:to>
                                    </p:set>
                                  </p:childTnLst>
                                </p:cTn>
                              </p:par>
                            </p:childTnLst>
                          </p:cTn>
                        </p:par>
                        <p:par>
                          <p:cTn id="22" fill="hold">
                            <p:stCondLst>
                              <p:cond delay="1000"/>
                            </p:stCondLst>
                            <p:childTnLst>
                              <p:par>
                                <p:cTn id="23" presetID="0" presetClass="path" presetSubtype="0" accel="50000" decel="50000" fill="hold" nodeType="afterEffect">
                                  <p:stCondLst>
                                    <p:cond delay="0"/>
                                  </p:stCondLst>
                                  <p:childTnLst>
                                    <p:animMotion origin="layout" path="M 0.04774 0.00069 C 0.13142 0.0141 0.21528 0.02775 0.25555 0.08279 C 0.29583 0.13783 0.28385 0.28954 0.28941 0.33071 " pathEditMode="relative" ptsTypes="aaA">
                                      <p:cBhvr>
                                        <p:cTn id="24" dur="2000" fill="hold"/>
                                        <p:tgtEl>
                                          <p:spTgt spid="4"/>
                                        </p:tgtEl>
                                        <p:attrNameLst>
                                          <p:attrName>ppt_x</p:attrName>
                                          <p:attrName>ppt_y</p:attrName>
                                        </p:attrNameLst>
                                      </p:cBhvr>
                                    </p:animMotion>
                                  </p:childTnLst>
                                </p:cTn>
                              </p:par>
                            </p:childTnLst>
                          </p:cTn>
                        </p:par>
                        <p:par>
                          <p:cTn id="25" fill="hold">
                            <p:stCondLst>
                              <p:cond delay="3000"/>
                            </p:stCondLst>
                            <p:childTnLst>
                              <p:par>
                                <p:cTn id="26" presetID="1" presetClass="entr" presetSubtype="0" fill="hold" grpId="0" nodeType="afterEffect">
                                  <p:stCondLst>
                                    <p:cond delay="0"/>
                                  </p:stCondLst>
                                  <p:childTnLst>
                                    <p:set>
                                      <p:cBhvr>
                                        <p:cTn id="27" dur="1" fill="hold">
                                          <p:stCondLst>
                                            <p:cond delay="0"/>
                                          </p:stCondLst>
                                        </p:cTn>
                                        <p:tgtEl>
                                          <p:spTgt spid="104555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45538"/>
                                        </p:tgtEl>
                                        <p:attrNameLst>
                                          <p:attrName>style.visibility</p:attrName>
                                        </p:attrNameLst>
                                      </p:cBhvr>
                                      <p:to>
                                        <p:strVal val="visible"/>
                                      </p:to>
                                    </p:set>
                                  </p:childTnLst>
                                </p:cTn>
                              </p:par>
                            </p:childTnLst>
                          </p:cTn>
                        </p:par>
                        <p:par>
                          <p:cTn id="32" fill="hold">
                            <p:stCondLst>
                              <p:cond delay="0"/>
                            </p:stCondLst>
                            <p:childTnLst>
                              <p:par>
                                <p:cTn id="33" presetID="1" presetClass="exit" presetSubtype="0" fill="hold" grpId="1" nodeType="afterEffect">
                                  <p:stCondLst>
                                    <p:cond delay="0"/>
                                  </p:stCondLst>
                                  <p:childTnLst>
                                    <p:set>
                                      <p:cBhvr>
                                        <p:cTn id="34" dur="1" fill="hold">
                                          <p:stCondLst>
                                            <p:cond delay="0"/>
                                          </p:stCondLst>
                                        </p:cTn>
                                        <p:tgtEl>
                                          <p:spTgt spid="104555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3" presetClass="exit" presetSubtype="10" fill="hold" nodeType="clickEffect">
                                  <p:stCondLst>
                                    <p:cond delay="0"/>
                                  </p:stCondLst>
                                  <p:childTnLst>
                                    <p:animEffect transition="out" filter="blinds(horizontal)">
                                      <p:cBhvr>
                                        <p:cTn id="38" dur="500"/>
                                        <p:tgtEl>
                                          <p:spTgt spid="3"/>
                                        </p:tgtEl>
                                      </p:cBhvr>
                                    </p:animEffect>
                                    <p:set>
                                      <p:cBhvr>
                                        <p:cTn id="39" dur="1" fill="hold">
                                          <p:stCondLst>
                                            <p:cond delay="499"/>
                                          </p:stCondLst>
                                        </p:cTn>
                                        <p:tgtEl>
                                          <p:spTgt spid="3"/>
                                        </p:tgtEl>
                                        <p:attrNameLst>
                                          <p:attrName>style.visibility</p:attrName>
                                        </p:attrNameLst>
                                      </p:cBhvr>
                                      <p:to>
                                        <p:strVal val="hidden"/>
                                      </p:to>
                                    </p:set>
                                  </p:childTnLst>
                                </p:cTn>
                              </p:par>
                            </p:childTnLst>
                          </p:cTn>
                        </p:par>
                        <p:par>
                          <p:cTn id="40" fill="hold">
                            <p:stCondLst>
                              <p:cond delay="500"/>
                            </p:stCondLst>
                            <p:childTnLst>
                              <p:par>
                                <p:cTn id="41" presetID="1" presetClass="exit" presetSubtype="0" fill="hold" grpId="1" nodeType="afterEffect">
                                  <p:stCondLst>
                                    <p:cond delay="0"/>
                                  </p:stCondLst>
                                  <p:childTnLst>
                                    <p:set>
                                      <p:cBhvr>
                                        <p:cTn id="42" dur="1" fill="hold">
                                          <p:stCondLst>
                                            <p:cond delay="0"/>
                                          </p:stCondLst>
                                        </p:cTn>
                                        <p:tgtEl>
                                          <p:spTgt spid="1045538"/>
                                        </p:tgtEl>
                                        <p:attrNameLst>
                                          <p:attrName>style.visibility</p:attrName>
                                        </p:attrNameLst>
                                      </p:cBhvr>
                                      <p:to>
                                        <p:strVal val="hidden"/>
                                      </p:to>
                                    </p:set>
                                  </p:childTnLst>
                                </p:cTn>
                              </p:par>
                            </p:childTnLst>
                          </p:cTn>
                        </p:par>
                        <p:par>
                          <p:cTn id="43" fill="hold">
                            <p:stCondLst>
                              <p:cond delay="500"/>
                            </p:stCondLst>
                            <p:childTnLst>
                              <p:par>
                                <p:cTn id="44" presetID="0" presetClass="path" presetSubtype="0" accel="50000" decel="50000" fill="hold" nodeType="afterEffect">
                                  <p:stCondLst>
                                    <p:cond delay="0"/>
                                  </p:stCondLst>
                                  <p:childTnLst>
                                    <p:animMotion origin="layout" path="M 0.28941 0.33071 C 0.28767 0.23774 0.28611 0.145 0.31128 0.10453 C 0.33663 0.06429 0.38888 0.07585 0.44131 0.08788 " pathEditMode="relative" rAng="0" ptsTypes="aaA">
                                      <p:cBhvr>
                                        <p:cTn id="45" dur="2000" fill="hold"/>
                                        <p:tgtEl>
                                          <p:spTgt spid="4"/>
                                        </p:tgtEl>
                                        <p:attrNameLst>
                                          <p:attrName>ppt_x</p:attrName>
                                          <p:attrName>ppt_y</p:attrName>
                                        </p:attrNameLst>
                                      </p:cBhvr>
                                      <p:rCtr x="7400" y="-13300"/>
                                    </p:animMotion>
                                  </p:childTnLst>
                                </p:cTn>
                              </p:par>
                            </p:childTnLst>
                          </p:cTn>
                        </p:par>
                        <p:par>
                          <p:cTn id="46" fill="hold">
                            <p:stCondLst>
                              <p:cond delay="2500"/>
                            </p:stCondLst>
                            <p:childTnLst>
                              <p:par>
                                <p:cTn id="47" presetID="3" presetClass="exit" presetSubtype="10" fill="hold" nodeType="afterEffect">
                                  <p:stCondLst>
                                    <p:cond delay="0"/>
                                  </p:stCondLst>
                                  <p:childTnLst>
                                    <p:animEffect transition="out" filter="blinds(horizontal)">
                                      <p:cBhvr>
                                        <p:cTn id="48" dur="500"/>
                                        <p:tgtEl>
                                          <p:spTgt spid="3"/>
                                        </p:tgtEl>
                                      </p:cBhvr>
                                    </p:animEffect>
                                    <p:set>
                                      <p:cBhvr>
                                        <p:cTn id="49"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5526" grpId="0" animBg="1"/>
      <p:bldP spid="1045526" grpId="1" animBg="1"/>
      <p:bldP spid="1045538" grpId="0" animBg="1"/>
      <p:bldP spid="1045538" grpId="1" animBg="1"/>
      <p:bldP spid="1045550" grpId="0" animBg="1"/>
      <p:bldP spid="1045550" grpId="1" animBg="1"/>
      <p:bldP spid="1045551" grpId="0" animBg="1"/>
      <p:bldP spid="104555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50" name="Group 3"/>
          <p:cNvGrpSpPr>
            <a:grpSpLocks/>
          </p:cNvGrpSpPr>
          <p:nvPr/>
        </p:nvGrpSpPr>
        <p:grpSpPr bwMode="auto">
          <a:xfrm>
            <a:off x="3206750" y="2425700"/>
            <a:ext cx="1220788" cy="944563"/>
            <a:chOff x="2208" y="1920"/>
            <a:chExt cx="1152" cy="1680"/>
          </a:xfrm>
        </p:grpSpPr>
        <p:sp>
          <p:nvSpPr>
            <p:cNvPr id="57384" name="Oval 4"/>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57385" name="Oval 5"/>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57386" name="AutoShape 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endParaRPr>
            </a:p>
          </p:txBody>
        </p:sp>
        <p:sp>
          <p:nvSpPr>
            <p:cNvPr id="57387" name="AutoShape 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endParaRPr>
            </a:p>
          </p:txBody>
        </p:sp>
      </p:grpSp>
      <p:grpSp>
        <p:nvGrpSpPr>
          <p:cNvPr id="3" name="Group 14"/>
          <p:cNvGrpSpPr>
            <a:grpSpLocks/>
          </p:cNvGrpSpPr>
          <p:nvPr/>
        </p:nvGrpSpPr>
        <p:grpSpPr bwMode="auto">
          <a:xfrm>
            <a:off x="3206750" y="2425700"/>
            <a:ext cx="1220788" cy="944563"/>
            <a:chOff x="2208" y="1920"/>
            <a:chExt cx="1152" cy="1680"/>
          </a:xfrm>
          <a:effectLst>
            <a:glow rad="139700">
              <a:schemeClr val="accent3">
                <a:satMod val="175000"/>
                <a:alpha val="40000"/>
              </a:schemeClr>
            </a:glow>
          </a:effectLst>
        </p:grpSpPr>
        <p:sp>
          <p:nvSpPr>
            <p:cNvPr id="57380" name="Oval 1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57381" name="Oval 16"/>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Courier New" pitchFamily="49" charset="0"/>
              </a:endParaRPr>
            </a:p>
          </p:txBody>
        </p:sp>
        <p:sp>
          <p:nvSpPr>
            <p:cNvPr id="57382" name="AutoShape 1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endParaRPr>
            </a:p>
          </p:txBody>
        </p:sp>
        <p:sp>
          <p:nvSpPr>
            <p:cNvPr id="57383" name="AutoShape 1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Arial" pitchFamily="34" charset="0"/>
              </a:endParaRPr>
            </a:p>
          </p:txBody>
        </p:sp>
      </p:grpSp>
      <p:sp>
        <p:nvSpPr>
          <p:cNvPr id="57346" name="Footer Placeholder 1"/>
          <p:cNvSpPr>
            <a:spLocks noGrp="1"/>
          </p:cNvSpPr>
          <p:nvPr>
            <p:ph type="ftr" sz="quarter" idx="10"/>
          </p:nvPr>
        </p:nvSpPr>
        <p:spPr>
          <a:noFill/>
        </p:spPr>
        <p:txBody>
          <a:bodyPr/>
          <a:lstStyle/>
          <a:p>
            <a:r>
              <a:rPr lang="en-US" dirty="0"/>
              <a:t>Art of Multiprocessor Programming</a:t>
            </a:r>
          </a:p>
        </p:txBody>
      </p:sp>
      <p:sp>
        <p:nvSpPr>
          <p:cNvPr id="57347" name="Slide Number Placeholder 2"/>
          <p:cNvSpPr>
            <a:spLocks noGrp="1"/>
          </p:cNvSpPr>
          <p:nvPr>
            <p:ph type="sldNum" sz="quarter" idx="11"/>
          </p:nvPr>
        </p:nvSpPr>
        <p:spPr>
          <a:noFill/>
        </p:spPr>
        <p:txBody>
          <a:bodyPr/>
          <a:lstStyle/>
          <a:p>
            <a:fld id="{1393DF3C-51D5-48A2-A96B-5E9631EBD99A}" type="slidenum">
              <a:rPr lang="x-none" smtClean="0">
                <a:cs typeface="Arial" pitchFamily="34" charset="0"/>
              </a:rPr>
              <a:pPr/>
              <a:t>22</a:t>
            </a:fld>
            <a:endParaRPr lang="en-US" dirty="0">
              <a:cs typeface="Arial" pitchFamily="34" charset="0"/>
            </a:endParaRPr>
          </a:p>
        </p:txBody>
      </p:sp>
      <p:sp>
        <p:nvSpPr>
          <p:cNvPr id="5734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90DFBD81-C0F7-4E11-AF4A-3DCF80D96C34}" type="slidenum">
              <a:rPr lang="x-none" sz="1400">
                <a:solidFill>
                  <a:schemeClr val="tx1"/>
                </a:solidFill>
                <a:latin typeface="Arial" pitchFamily="34" charset="0"/>
                <a:cs typeface="Arial" pitchFamily="34" charset="0"/>
              </a:rPr>
              <a:pPr/>
              <a:t>22</a:t>
            </a:fld>
            <a:endParaRPr lang="en-US" sz="1400" dirty="0">
              <a:solidFill>
                <a:schemeClr val="tx1"/>
              </a:solidFill>
              <a:latin typeface="Arial" pitchFamily="34" charset="0"/>
              <a:cs typeface="Arial" pitchFamily="34" charset="0"/>
            </a:endParaRPr>
          </a:p>
        </p:txBody>
      </p:sp>
      <p:sp>
        <p:nvSpPr>
          <p:cNvPr id="57349" name="Rectangle 2"/>
          <p:cNvSpPr>
            <a:spLocks noGrp="1" noChangeArrowheads="1"/>
          </p:cNvSpPr>
          <p:nvPr>
            <p:ph type="title" idx="4294967295"/>
          </p:nvPr>
        </p:nvSpPr>
        <p:spPr>
          <a:xfrm>
            <a:off x="684213" y="400050"/>
            <a:ext cx="7772400" cy="1143000"/>
          </a:xfrm>
        </p:spPr>
        <p:txBody>
          <a:bodyPr/>
          <a:lstStyle/>
          <a:p>
            <a:r>
              <a:rPr lang="en-US" dirty="0"/>
              <a:t>Another </a:t>
            </a:r>
            <a:r>
              <a:rPr lang="en-US" dirty="0" err="1"/>
              <a:t>Deq</a:t>
            </a:r>
            <a:endParaRPr lang="en-US" dirty="0"/>
          </a:p>
        </p:txBody>
      </p:sp>
      <p:sp>
        <p:nvSpPr>
          <p:cNvPr id="57351" name="Rectangle 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Courier New" pitchFamily="49" charset="0"/>
            </a:endParaRPr>
          </a:p>
        </p:txBody>
      </p:sp>
      <p:sp>
        <p:nvSpPr>
          <p:cNvPr id="57352" name="Text Box 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Courier New" pitchFamily="49" charset="0"/>
              </a:rPr>
              <a:t>Critical Section</a:t>
            </a:r>
          </a:p>
        </p:txBody>
      </p:sp>
      <p:sp>
        <p:nvSpPr>
          <p:cNvPr id="57353" name="Rectangle 1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Courier New" pitchFamily="49" charset="0"/>
            </a:endParaRPr>
          </a:p>
        </p:txBody>
      </p:sp>
      <p:sp>
        <p:nvSpPr>
          <p:cNvPr id="57354" name="Text Box 1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Courier New" pitchFamily="49" charset="0"/>
              </a:rPr>
              <a:t>waiting room</a:t>
            </a:r>
          </a:p>
        </p:txBody>
      </p:sp>
      <p:sp>
        <p:nvSpPr>
          <p:cNvPr id="1047564" name="AutoShape 12"/>
          <p:cNvSpPr>
            <a:spLocks noChangeArrowheads="1"/>
          </p:cNvSpPr>
          <p:nvPr/>
        </p:nvSpPr>
        <p:spPr bwMode="auto">
          <a:xfrm>
            <a:off x="1836738" y="1411288"/>
            <a:ext cx="1827808" cy="944562"/>
          </a:xfrm>
          <a:prstGeom prst="cloudCallout">
            <a:avLst>
              <a:gd name="adj1" fmla="val -70782"/>
              <a:gd name="adj2" fmla="val 28486"/>
            </a:avLst>
          </a:prstGeom>
          <a:noFill/>
          <a:ln w="38100">
            <a:solidFill>
              <a:schemeClr val="accent1"/>
            </a:solidFill>
            <a:round/>
            <a:headEnd/>
            <a:tailEnd/>
          </a:ln>
        </p:spPr>
        <p:txBody>
          <a:bodyPr/>
          <a:lstStyle/>
          <a:p>
            <a:pPr algn="ctr"/>
            <a:r>
              <a:rPr lang="en-US" dirty="0">
                <a:solidFill>
                  <a:srgbClr val="FFFF00"/>
                </a:solidFill>
                <a:latin typeface="Consolas" panose="020B0609020204030204" pitchFamily="49" charset="0"/>
                <a:cs typeface="Courier New" pitchFamily="49" charset="0"/>
              </a:rPr>
              <a:t>lock()</a:t>
            </a:r>
          </a:p>
        </p:txBody>
      </p:sp>
      <p:sp>
        <p:nvSpPr>
          <p:cNvPr id="1047565" name="AutoShape 13"/>
          <p:cNvSpPr>
            <a:spLocks noChangeArrowheads="1"/>
          </p:cNvSpPr>
          <p:nvPr/>
        </p:nvSpPr>
        <p:spPr bwMode="auto">
          <a:xfrm>
            <a:off x="4694238" y="3700463"/>
            <a:ext cx="2144712" cy="715962"/>
          </a:xfrm>
          <a:prstGeom prst="cloudCallout">
            <a:avLst>
              <a:gd name="adj1" fmla="val -82431"/>
              <a:gd name="adj2" fmla="val 65523"/>
            </a:avLst>
          </a:prstGeom>
          <a:noFill/>
          <a:ln w="38100">
            <a:solidFill>
              <a:schemeClr val="accent1"/>
            </a:solidFill>
            <a:round/>
            <a:headEnd/>
            <a:tailEnd/>
          </a:ln>
        </p:spPr>
        <p:txBody>
          <a:bodyPr/>
          <a:lstStyle/>
          <a:p>
            <a:pPr algn="ctr"/>
            <a:r>
              <a:rPr lang="en-US" dirty="0">
                <a:solidFill>
                  <a:srgbClr val="FFFF00"/>
                </a:solidFill>
                <a:latin typeface="Consolas" panose="020B0609020204030204" pitchFamily="49" charset="0"/>
                <a:cs typeface="Courier New" pitchFamily="49" charset="0"/>
              </a:rPr>
              <a:t>await()</a:t>
            </a:r>
          </a:p>
        </p:txBody>
      </p:sp>
      <p:sp>
        <p:nvSpPr>
          <p:cNvPr id="1047581" name="AutoShape 29"/>
          <p:cNvSpPr>
            <a:spLocks noChangeArrowheads="1"/>
          </p:cNvSpPr>
          <p:nvPr/>
        </p:nvSpPr>
        <p:spPr bwMode="auto">
          <a:xfrm>
            <a:off x="371475" y="3267075"/>
            <a:ext cx="1619250" cy="944563"/>
          </a:xfrm>
          <a:prstGeom prst="cloudCallout">
            <a:avLst>
              <a:gd name="adj1" fmla="val 16963"/>
              <a:gd name="adj2" fmla="val -131009"/>
            </a:avLst>
          </a:prstGeom>
          <a:noFill/>
          <a:ln w="38100">
            <a:solidFill>
              <a:schemeClr val="accent1"/>
            </a:solidFill>
            <a:round/>
            <a:headEnd/>
            <a:tailEnd/>
          </a:ln>
        </p:spPr>
        <p:txBody>
          <a:bodyPr/>
          <a:lstStyle/>
          <a:p>
            <a:pPr algn="ctr"/>
            <a:r>
              <a:rPr lang="en-US" dirty="0">
                <a:solidFill>
                  <a:srgbClr val="FFFF00"/>
                </a:solidFill>
                <a:latin typeface="Consolas" panose="020B0609020204030204" pitchFamily="49" charset="0"/>
                <a:cs typeface="Courier New" pitchFamily="49" charset="0"/>
              </a:rPr>
              <a:t>deq()</a:t>
            </a:r>
          </a:p>
        </p:txBody>
      </p:sp>
      <p:sp>
        <p:nvSpPr>
          <p:cNvPr id="1047582" name="AutoShape 30"/>
          <p:cNvSpPr>
            <a:spLocks noChangeArrowheads="1"/>
          </p:cNvSpPr>
          <p:nvPr/>
        </p:nvSpPr>
        <p:spPr bwMode="auto">
          <a:xfrm>
            <a:off x="4959350" y="4867275"/>
            <a:ext cx="2366963" cy="1096963"/>
          </a:xfrm>
          <a:prstGeom prst="cloudCallout">
            <a:avLst>
              <a:gd name="adj1" fmla="val -81051"/>
              <a:gd name="adj2" fmla="val -70838"/>
            </a:avLst>
          </a:prstGeom>
          <a:noFill/>
          <a:ln w="38100">
            <a:solidFill>
              <a:schemeClr val="accent1"/>
            </a:solidFill>
            <a:round/>
            <a:headEnd/>
            <a:tailEnd/>
          </a:ln>
        </p:spPr>
        <p:txBody>
          <a:bodyPr/>
          <a:lstStyle/>
          <a:p>
            <a:pPr algn="ctr"/>
            <a:r>
              <a:rPr lang="en-US" b="1" dirty="0">
                <a:solidFill>
                  <a:srgbClr val="FFFF00"/>
                </a:solidFill>
                <a:latin typeface="Arial" pitchFamily="34" charset="0"/>
                <a:cs typeface="Courier New" pitchFamily="49" charset="0"/>
              </a:rPr>
              <a:t>Oh no, empty!</a:t>
            </a:r>
          </a:p>
        </p:txBody>
      </p:sp>
      <p:grpSp>
        <p:nvGrpSpPr>
          <p:cNvPr id="57360" name="Group 31"/>
          <p:cNvGrpSpPr>
            <a:grpSpLocks/>
          </p:cNvGrpSpPr>
          <p:nvPr/>
        </p:nvGrpSpPr>
        <p:grpSpPr bwMode="auto">
          <a:xfrm>
            <a:off x="4929188" y="2546350"/>
            <a:ext cx="685800" cy="609600"/>
            <a:chOff x="1584" y="816"/>
            <a:chExt cx="912" cy="816"/>
          </a:xfrm>
          <a:effectLst>
            <a:glow rad="101600">
              <a:schemeClr val="accent3">
                <a:satMod val="175000"/>
                <a:alpha val="40000"/>
              </a:schemeClr>
            </a:glow>
          </a:effectLst>
        </p:grpSpPr>
        <p:sp>
          <p:nvSpPr>
            <p:cNvPr id="57371" name="Freeform 32"/>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72" name="Freeform 33"/>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73" name="Freeform 34"/>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74" name="Freeform 35"/>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57375" name="Freeform 36"/>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57376" name="Freeform 37"/>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endParaRPr>
            </a:p>
          </p:txBody>
        </p:sp>
        <p:sp>
          <p:nvSpPr>
            <p:cNvPr id="57377" name="Freeform 38"/>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78" name="Freeform 39"/>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79" name="Freeform 40"/>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5" name="Group 19"/>
          <p:cNvGrpSpPr>
            <a:grpSpLocks/>
          </p:cNvGrpSpPr>
          <p:nvPr/>
        </p:nvGrpSpPr>
        <p:grpSpPr bwMode="auto">
          <a:xfrm>
            <a:off x="922338" y="1997075"/>
            <a:ext cx="685800" cy="609600"/>
            <a:chOff x="1584" y="816"/>
            <a:chExt cx="912" cy="816"/>
          </a:xfrm>
          <a:effectLst>
            <a:glow rad="101600">
              <a:schemeClr val="accent3">
                <a:satMod val="175000"/>
                <a:alpha val="40000"/>
              </a:schemeClr>
            </a:glow>
          </a:effectLst>
        </p:grpSpPr>
        <p:sp>
          <p:nvSpPr>
            <p:cNvPr id="57362" name="Freeform 2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63" name="Freeform 2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64" name="Freeform 2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accent1"/>
            </a:solidFill>
            <a:ln w="9525">
              <a:solidFill>
                <a:schemeClr val="tx1"/>
              </a:solidFill>
              <a:round/>
              <a:headEnd/>
              <a:tailEnd/>
            </a:ln>
          </p:spPr>
          <p:txBody>
            <a:bodyPr wrap="none" anchor="ctr"/>
            <a:lstStyle/>
            <a:p>
              <a:endParaRPr lang="en-US" dirty="0">
                <a:latin typeface="Arial" pitchFamily="34" charset="0"/>
              </a:endParaRPr>
            </a:p>
          </p:txBody>
        </p:sp>
        <p:sp>
          <p:nvSpPr>
            <p:cNvPr id="57365" name="Freeform 2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57366" name="Freeform 2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57367" name="Freeform 2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endParaRPr>
            </a:p>
          </p:txBody>
        </p:sp>
        <p:sp>
          <p:nvSpPr>
            <p:cNvPr id="57368" name="Freeform 2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69" name="Freeform 2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57370" name="Freeform 2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47581"/>
                                        </p:tgtEl>
                                        <p:attrNameLst>
                                          <p:attrName>style.visibility</p:attrName>
                                        </p:attrNameLst>
                                      </p:cBhvr>
                                      <p:to>
                                        <p:strVal val="visible"/>
                                      </p:to>
                                    </p:set>
                                    <p:animEffect transition="in" filter="blinds(horizontal)">
                                      <p:cBhvr>
                                        <p:cTn id="7" dur="500"/>
                                        <p:tgtEl>
                                          <p:spTgt spid="104758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7564"/>
                                        </p:tgtEl>
                                        <p:attrNameLst>
                                          <p:attrName>style.visibility</p:attrName>
                                        </p:attrNameLst>
                                      </p:cBhvr>
                                      <p:to>
                                        <p:strVal val="visible"/>
                                      </p:to>
                                    </p:set>
                                    <p:animEffect transition="in" filter="blinds(horizontal)">
                                      <p:cBhvr>
                                        <p:cTn id="12" dur="500"/>
                                        <p:tgtEl>
                                          <p:spTgt spid="1047564"/>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1047581"/>
                                        </p:tgtEl>
                                        <p:attrNameLst>
                                          <p:attrName>style.visibility</p:attrName>
                                        </p:attrNameLst>
                                      </p:cBhvr>
                                      <p:to>
                                        <p:strVal val="hidden"/>
                                      </p:to>
                                    </p:set>
                                  </p:childTnLst>
                                </p:cTn>
                              </p:par>
                            </p:childTnLst>
                          </p:cTn>
                        </p:par>
                        <p:par>
                          <p:cTn id="15" fill="hold">
                            <p:stCondLst>
                              <p:cond delay="500"/>
                            </p:stCondLst>
                            <p:childTnLst>
                              <p:par>
                                <p:cTn id="16" presetID="3" presetClass="entr" presetSubtype="1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par>
                          <p:cTn id="19" fill="hold">
                            <p:stCondLst>
                              <p:cond delay="1000"/>
                            </p:stCondLst>
                            <p:childTnLst>
                              <p:par>
                                <p:cTn id="20" presetID="1" presetClass="exit" presetSubtype="0" fill="hold" grpId="1" nodeType="afterEffect">
                                  <p:stCondLst>
                                    <p:cond delay="0"/>
                                  </p:stCondLst>
                                  <p:childTnLst>
                                    <p:set>
                                      <p:cBhvr>
                                        <p:cTn id="21" dur="1" fill="hold">
                                          <p:stCondLst>
                                            <p:cond delay="0"/>
                                          </p:stCondLst>
                                        </p:cTn>
                                        <p:tgtEl>
                                          <p:spTgt spid="1047564"/>
                                        </p:tgtEl>
                                        <p:attrNameLst>
                                          <p:attrName>style.visibility</p:attrName>
                                        </p:attrNameLst>
                                      </p:cBhvr>
                                      <p:to>
                                        <p:strVal val="hidden"/>
                                      </p:to>
                                    </p:set>
                                  </p:childTnLst>
                                </p:cTn>
                              </p:par>
                            </p:childTnLst>
                          </p:cTn>
                        </p:par>
                        <p:par>
                          <p:cTn id="22" fill="hold">
                            <p:stCondLst>
                              <p:cond delay="1000"/>
                            </p:stCondLst>
                            <p:childTnLst>
                              <p:par>
                                <p:cTn id="23" presetID="0" presetClass="path" presetSubtype="0" accel="50000" decel="50000" fill="hold" nodeType="afterEffect">
                                  <p:stCondLst>
                                    <p:cond delay="0"/>
                                  </p:stCondLst>
                                  <p:childTnLst>
                                    <p:animMotion origin="layout" path="M 0.04774 0.00069 C 0.13142 0.0141 0.21528 0.02775 0.25555 0.08279 C 0.29583 0.13783 0.28385 0.28954 0.28941 0.33071 " pathEditMode="relative" ptsTypes="aaA">
                                      <p:cBhvr>
                                        <p:cTn id="24" dur="2000" fill="hold"/>
                                        <p:tgtEl>
                                          <p:spTgt spid="5"/>
                                        </p:tgtEl>
                                        <p:attrNameLst>
                                          <p:attrName>ppt_x</p:attrName>
                                          <p:attrName>ppt_y</p:attrName>
                                        </p:attrNameLst>
                                      </p:cBhvr>
                                    </p:animMotion>
                                  </p:childTnLst>
                                </p:cTn>
                              </p:par>
                            </p:childTnLst>
                          </p:cTn>
                        </p:par>
                        <p:par>
                          <p:cTn id="25" fill="hold">
                            <p:stCondLst>
                              <p:cond delay="3000"/>
                            </p:stCondLst>
                            <p:childTnLst>
                              <p:par>
                                <p:cTn id="26" presetID="1" presetClass="entr" presetSubtype="0" fill="hold" grpId="0" nodeType="afterEffect">
                                  <p:stCondLst>
                                    <p:cond delay="0"/>
                                  </p:stCondLst>
                                  <p:childTnLst>
                                    <p:set>
                                      <p:cBhvr>
                                        <p:cTn id="27" dur="1" fill="hold">
                                          <p:stCondLst>
                                            <p:cond delay="0"/>
                                          </p:stCondLst>
                                        </p:cTn>
                                        <p:tgtEl>
                                          <p:spTgt spid="104758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47565"/>
                                        </p:tgtEl>
                                        <p:attrNameLst>
                                          <p:attrName>style.visibility</p:attrName>
                                        </p:attrNameLst>
                                      </p:cBhvr>
                                      <p:to>
                                        <p:strVal val="visible"/>
                                      </p:to>
                                    </p:set>
                                  </p:childTnLst>
                                </p:cTn>
                              </p:par>
                            </p:childTnLst>
                          </p:cTn>
                        </p:par>
                        <p:par>
                          <p:cTn id="32" fill="hold">
                            <p:stCondLst>
                              <p:cond delay="0"/>
                            </p:stCondLst>
                            <p:childTnLst>
                              <p:par>
                                <p:cTn id="33" presetID="1" presetClass="exit" presetSubtype="0" fill="hold" grpId="1" nodeType="afterEffect">
                                  <p:stCondLst>
                                    <p:cond delay="0"/>
                                  </p:stCondLst>
                                  <p:childTnLst>
                                    <p:set>
                                      <p:cBhvr>
                                        <p:cTn id="34" dur="1" fill="hold">
                                          <p:stCondLst>
                                            <p:cond delay="0"/>
                                          </p:stCondLst>
                                        </p:cTn>
                                        <p:tgtEl>
                                          <p:spTgt spid="1047582"/>
                                        </p:tgtEl>
                                        <p:attrNameLst>
                                          <p:attrName>style.visibility</p:attrName>
                                        </p:attrNameLst>
                                      </p:cBhvr>
                                      <p:to>
                                        <p:strVal val="hidden"/>
                                      </p:to>
                                    </p:set>
                                  </p:childTnLst>
                                </p:cTn>
                              </p:par>
                            </p:childTnLst>
                          </p:cTn>
                        </p:par>
                        <p:par>
                          <p:cTn id="35" fill="hold">
                            <p:stCondLst>
                              <p:cond delay="0"/>
                            </p:stCondLst>
                            <p:childTnLst>
                              <p:par>
                                <p:cTn id="36" presetID="3" presetClass="exit" presetSubtype="10" fill="hold" nodeType="afterEffect">
                                  <p:stCondLst>
                                    <p:cond delay="0"/>
                                  </p:stCondLst>
                                  <p:childTnLst>
                                    <p:animEffect transition="out" filter="blinds(horizontal)">
                                      <p:cBhvr>
                                        <p:cTn id="37" dur="500"/>
                                        <p:tgtEl>
                                          <p:spTgt spid="3"/>
                                        </p:tgtEl>
                                      </p:cBhvr>
                                    </p:animEffect>
                                    <p:set>
                                      <p:cBhvr>
                                        <p:cTn id="38" dur="1" fill="hold">
                                          <p:stCondLst>
                                            <p:cond delay="499"/>
                                          </p:stCondLst>
                                        </p:cTn>
                                        <p:tgtEl>
                                          <p:spTgt spid="3"/>
                                        </p:tgtEl>
                                        <p:attrNameLst>
                                          <p:attrName>style.visibility</p:attrName>
                                        </p:attrNameLst>
                                      </p:cBhvr>
                                      <p:to>
                                        <p:strVal val="hidden"/>
                                      </p:to>
                                    </p:set>
                                  </p:childTnLst>
                                </p:cTn>
                              </p:par>
                            </p:childTnLst>
                          </p:cTn>
                        </p:par>
                        <p:par>
                          <p:cTn id="39" fill="hold">
                            <p:stCondLst>
                              <p:cond delay="500"/>
                            </p:stCondLst>
                            <p:childTnLst>
                              <p:par>
                                <p:cTn id="40" presetID="1" presetClass="exit" presetSubtype="0" fill="hold" grpId="1" nodeType="afterEffect">
                                  <p:stCondLst>
                                    <p:cond delay="0"/>
                                  </p:stCondLst>
                                  <p:childTnLst>
                                    <p:set>
                                      <p:cBhvr>
                                        <p:cTn id="41" dur="1" fill="hold">
                                          <p:stCondLst>
                                            <p:cond delay="0"/>
                                          </p:stCondLst>
                                        </p:cTn>
                                        <p:tgtEl>
                                          <p:spTgt spid="1047565"/>
                                        </p:tgtEl>
                                        <p:attrNameLst>
                                          <p:attrName>style.visibility</p:attrName>
                                        </p:attrNameLst>
                                      </p:cBhvr>
                                      <p:to>
                                        <p:strVal val="hidden"/>
                                      </p:to>
                                    </p:set>
                                  </p:childTnLst>
                                </p:cTn>
                              </p:par>
                            </p:childTnLst>
                          </p:cTn>
                        </p:par>
                        <p:par>
                          <p:cTn id="42" fill="hold">
                            <p:stCondLst>
                              <p:cond delay="500"/>
                            </p:stCondLst>
                            <p:childTnLst>
                              <p:par>
                                <p:cTn id="43" presetID="0" presetClass="path" presetSubtype="0" accel="50000" decel="50000" fill="hold" nodeType="afterEffect">
                                  <p:stCondLst>
                                    <p:cond delay="0"/>
                                  </p:stCondLst>
                                  <p:childTnLst>
                                    <p:animMotion origin="layout" path="M 0.28941 0.33071 C 0.28767 0.23774 0.27413 0.14523 0.31128 0.10453 C 0.34844 0.06383 0.47048 0.09042 0.51232 0.08672 " pathEditMode="relative" rAng="0" ptsTypes="aaa">
                                      <p:cBhvr>
                                        <p:cTn id="44" dur="2000" fill="hold"/>
                                        <p:tgtEl>
                                          <p:spTgt spid="5"/>
                                        </p:tgtEl>
                                        <p:attrNameLst>
                                          <p:attrName>ppt_x</p:attrName>
                                          <p:attrName>ppt_y</p:attrName>
                                        </p:attrNameLst>
                                      </p:cBhvr>
                                      <p:rCtr x="10400" y="-13300"/>
                                    </p:animMotion>
                                  </p:childTnLst>
                                </p:cTn>
                              </p:par>
                            </p:childTnLst>
                          </p:cTn>
                        </p:par>
                        <p:par>
                          <p:cTn id="45" fill="hold">
                            <p:stCondLst>
                              <p:cond delay="2500"/>
                            </p:stCondLst>
                            <p:childTnLst>
                              <p:par>
                                <p:cTn id="46" presetID="3" presetClass="exit" presetSubtype="10" fill="hold" nodeType="afterEffect">
                                  <p:stCondLst>
                                    <p:cond delay="0"/>
                                  </p:stCondLst>
                                  <p:childTnLst>
                                    <p:animEffect transition="out" filter="blinds(horizontal)">
                                      <p:cBhvr>
                                        <p:cTn id="47" dur="500"/>
                                        <p:tgtEl>
                                          <p:spTgt spid="3"/>
                                        </p:tgtEl>
                                      </p:cBhvr>
                                    </p:animEffect>
                                    <p:set>
                                      <p:cBhvr>
                                        <p:cTn id="4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7564" grpId="0" animBg="1"/>
      <p:bldP spid="1047564" grpId="1" animBg="1"/>
      <p:bldP spid="1047565" grpId="0" animBg="1"/>
      <p:bldP spid="1047565" grpId="1" animBg="1"/>
      <p:bldP spid="1047581" grpId="0" animBg="1"/>
      <p:bldP spid="1047581" grpId="1" animBg="1"/>
      <p:bldP spid="1047582" grpId="0" animBg="1"/>
      <p:bldP spid="104758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4" name="Group 3"/>
          <p:cNvGrpSpPr>
            <a:grpSpLocks/>
          </p:cNvGrpSpPr>
          <p:nvPr/>
        </p:nvGrpSpPr>
        <p:grpSpPr bwMode="auto">
          <a:xfrm>
            <a:off x="3206750" y="2417763"/>
            <a:ext cx="1220788" cy="944562"/>
            <a:chOff x="2208" y="1920"/>
            <a:chExt cx="1152" cy="1680"/>
          </a:xfrm>
        </p:grpSpPr>
        <p:sp>
          <p:nvSpPr>
            <p:cNvPr id="58426" name="Oval 4"/>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8427" name="Oval 5"/>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8428" name="AutoShape 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8429" name="AutoShape 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 name="Group 14"/>
          <p:cNvGrpSpPr>
            <a:grpSpLocks/>
          </p:cNvGrpSpPr>
          <p:nvPr/>
        </p:nvGrpSpPr>
        <p:grpSpPr bwMode="auto">
          <a:xfrm>
            <a:off x="3206750" y="2416175"/>
            <a:ext cx="1220788" cy="944563"/>
            <a:chOff x="2208" y="1920"/>
            <a:chExt cx="1152" cy="1680"/>
          </a:xfrm>
        </p:grpSpPr>
        <p:sp>
          <p:nvSpPr>
            <p:cNvPr id="58422" name="Oval 15"/>
            <p:cNvSpPr>
              <a:spLocks noChangeArrowheads="1"/>
            </p:cNvSpPr>
            <p:nvPr/>
          </p:nvSpPr>
          <p:spPr bwMode="auto">
            <a:xfrm>
              <a:off x="2208" y="2448"/>
              <a:ext cx="1152" cy="1152"/>
            </a:xfrm>
            <a:prstGeom prst="ellipse">
              <a:avLst/>
            </a:prstGeom>
            <a:solidFill>
              <a:srgbClr val="FF990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8423" name="Oval 16"/>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8424" name="AutoShape 1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8425" name="AutoShape 1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990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8370" name="Footer Placeholder 1"/>
          <p:cNvSpPr>
            <a:spLocks noGrp="1"/>
          </p:cNvSpPr>
          <p:nvPr>
            <p:ph type="ftr" sz="quarter" idx="10"/>
          </p:nvPr>
        </p:nvSpPr>
        <p:spPr>
          <a:noFill/>
        </p:spPr>
        <p:txBody>
          <a:bodyPr/>
          <a:lstStyle/>
          <a:p>
            <a:r>
              <a:rPr lang="en-US" dirty="0"/>
              <a:t>Art of Multiprocessor Programming</a:t>
            </a:r>
          </a:p>
        </p:txBody>
      </p:sp>
      <p:sp>
        <p:nvSpPr>
          <p:cNvPr id="58371" name="Slide Number Placeholder 2"/>
          <p:cNvSpPr>
            <a:spLocks noGrp="1"/>
          </p:cNvSpPr>
          <p:nvPr>
            <p:ph type="sldNum" sz="quarter" idx="11"/>
          </p:nvPr>
        </p:nvSpPr>
        <p:spPr>
          <a:noFill/>
        </p:spPr>
        <p:txBody>
          <a:bodyPr/>
          <a:lstStyle/>
          <a:p>
            <a:fld id="{502F8EA4-78D7-4906-8EFB-31DBAADA9615}" type="slidenum">
              <a:rPr lang="x-none" smtClean="0"/>
              <a:pPr/>
              <a:t>23</a:t>
            </a:fld>
            <a:endParaRPr lang="en-US" dirty="0"/>
          </a:p>
        </p:txBody>
      </p:sp>
      <p:sp>
        <p:nvSpPr>
          <p:cNvPr id="5837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5865FFE3-95CF-461B-B06A-C53B44721082}" type="slidenum">
              <a:rPr lang="x-none" sz="1400">
                <a:solidFill>
                  <a:schemeClr val="tx1"/>
                </a:solidFill>
                <a:latin typeface="Arial" pitchFamily="34" charset="0"/>
                <a:cs typeface="Arial" pitchFamily="34" charset="0"/>
              </a:rPr>
              <a:pPr/>
              <a:t>23</a:t>
            </a:fld>
            <a:endParaRPr lang="en-US" sz="1400" dirty="0">
              <a:solidFill>
                <a:schemeClr val="tx1"/>
              </a:solidFill>
              <a:latin typeface="Arial" pitchFamily="34" charset="0"/>
              <a:cs typeface="Arial" pitchFamily="34" charset="0"/>
            </a:endParaRPr>
          </a:p>
        </p:txBody>
      </p:sp>
      <p:sp>
        <p:nvSpPr>
          <p:cNvPr id="58373" name="Rectangle 2"/>
          <p:cNvSpPr>
            <a:spLocks noGrp="1" noChangeArrowheads="1"/>
          </p:cNvSpPr>
          <p:nvPr>
            <p:ph type="title" idx="4294967295"/>
          </p:nvPr>
        </p:nvSpPr>
        <p:spPr>
          <a:xfrm>
            <a:off x="684213" y="400050"/>
            <a:ext cx="7772400" cy="1143000"/>
          </a:xfrm>
        </p:spPr>
        <p:txBody>
          <a:bodyPr/>
          <a:lstStyle/>
          <a:p>
            <a:r>
              <a:rPr lang="en-US" dirty="0"/>
              <a:t>Enqueuer to the Rescue</a:t>
            </a:r>
          </a:p>
        </p:txBody>
      </p:sp>
      <p:sp>
        <p:nvSpPr>
          <p:cNvPr id="58375" name="Rectangle 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58376" name="Text Box 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58377" name="Rectangle 1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58378" name="Text Box 1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sp>
        <p:nvSpPr>
          <p:cNvPr id="1051660" name="AutoShape 12"/>
          <p:cNvSpPr>
            <a:spLocks noChangeArrowheads="1"/>
          </p:cNvSpPr>
          <p:nvPr/>
        </p:nvSpPr>
        <p:spPr bwMode="auto">
          <a:xfrm>
            <a:off x="1836737" y="1411288"/>
            <a:ext cx="1860247" cy="944562"/>
          </a:xfrm>
          <a:prstGeom prst="cloudCallout">
            <a:avLst>
              <a:gd name="adj1" fmla="val -70782"/>
              <a:gd name="adj2" fmla="val 28486"/>
            </a:avLst>
          </a:prstGeom>
          <a:noFill/>
          <a:ln w="38100">
            <a:solidFill>
              <a:srgbClr val="FF9900"/>
            </a:solidFill>
            <a:round/>
            <a:headEnd/>
            <a:tailEnd/>
          </a:ln>
        </p:spPr>
        <p:txBody>
          <a:bodyPr/>
          <a:lstStyle/>
          <a:p>
            <a:pPr algn="ctr"/>
            <a:r>
              <a:rPr lang="en-US" dirty="0">
                <a:solidFill>
                  <a:srgbClr val="FFFF00"/>
                </a:solidFill>
                <a:latin typeface="Consolas" panose="020B0609020204030204" pitchFamily="49" charset="0"/>
                <a:cs typeface="Arial" pitchFamily="34" charset="0"/>
              </a:rPr>
              <a:t>lock()</a:t>
            </a:r>
          </a:p>
        </p:txBody>
      </p:sp>
      <p:sp>
        <p:nvSpPr>
          <p:cNvPr id="1051661" name="AutoShape 13"/>
          <p:cNvSpPr>
            <a:spLocks noChangeArrowheads="1"/>
          </p:cNvSpPr>
          <p:nvPr/>
        </p:nvSpPr>
        <p:spPr bwMode="auto">
          <a:xfrm>
            <a:off x="4776787" y="3363913"/>
            <a:ext cx="3152775" cy="944562"/>
          </a:xfrm>
          <a:prstGeom prst="cloudCallout">
            <a:avLst>
              <a:gd name="adj1" fmla="val -77722"/>
              <a:gd name="adj2" fmla="val 70000"/>
            </a:avLst>
          </a:prstGeom>
          <a:noFill/>
          <a:ln w="38100">
            <a:solidFill>
              <a:srgbClr val="FF9900"/>
            </a:solidFill>
            <a:round/>
            <a:headEnd/>
            <a:tailEnd/>
          </a:ln>
        </p:spPr>
        <p:txBody>
          <a:bodyPr/>
          <a:lstStyle/>
          <a:p>
            <a:pPr algn="ctr"/>
            <a:r>
              <a:rPr lang="en-US" dirty="0">
                <a:solidFill>
                  <a:srgbClr val="FFFF00"/>
                </a:solidFill>
                <a:latin typeface="Consolas" panose="020B0609020204030204" pitchFamily="49" charset="0"/>
                <a:cs typeface="Arial" pitchFamily="34" charset="0"/>
              </a:rPr>
              <a:t>signalAll()</a:t>
            </a:r>
          </a:p>
        </p:txBody>
      </p:sp>
      <p:grpSp>
        <p:nvGrpSpPr>
          <p:cNvPr id="58382" name="Group 29"/>
          <p:cNvGrpSpPr>
            <a:grpSpLocks/>
          </p:cNvGrpSpPr>
          <p:nvPr/>
        </p:nvGrpSpPr>
        <p:grpSpPr bwMode="auto">
          <a:xfrm>
            <a:off x="4929188" y="2546350"/>
            <a:ext cx="685800" cy="609600"/>
            <a:chOff x="1584" y="816"/>
            <a:chExt cx="912" cy="816"/>
          </a:xfrm>
          <a:effectLst>
            <a:glow rad="101600">
              <a:schemeClr val="accent3">
                <a:satMod val="175000"/>
                <a:alpha val="40000"/>
              </a:schemeClr>
            </a:glow>
          </a:effectLst>
        </p:grpSpPr>
        <p:sp>
          <p:nvSpPr>
            <p:cNvPr id="58413" name="Freeform 3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4" name="Freeform 3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5" name="Freeform 3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6" name="Freeform 3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7" name="Freeform 3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8" name="Freeform 3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9" name="Freeform 3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20" name="Freeform 3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21" name="Freeform 3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58383" name="Group 39"/>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58404" name="Freeform 4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05" name="Freeform 4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06" name="Freeform 4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07" name="Freeform 4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08" name="Freeform 4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09" name="Freeform 4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0" name="Freeform 4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1" name="Freeform 4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12" name="Freeform 4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51697" name="AutoShape 49"/>
          <p:cNvSpPr>
            <a:spLocks noChangeArrowheads="1"/>
          </p:cNvSpPr>
          <p:nvPr/>
        </p:nvSpPr>
        <p:spPr bwMode="auto">
          <a:xfrm>
            <a:off x="257175" y="3242889"/>
            <a:ext cx="2389188" cy="944563"/>
          </a:xfrm>
          <a:prstGeom prst="cloudCallout">
            <a:avLst>
              <a:gd name="adj1" fmla="val 3653"/>
              <a:gd name="adj2" fmla="val -131009"/>
            </a:avLst>
          </a:prstGeom>
          <a:noFill/>
          <a:ln w="38100">
            <a:solidFill>
              <a:srgbClr val="FF9900"/>
            </a:solidFill>
            <a:round/>
            <a:headEnd/>
            <a:tailEnd/>
          </a:ln>
        </p:spPr>
        <p:txBody>
          <a:bodyPr/>
          <a:lstStyle/>
          <a:p>
            <a:pPr algn="ctr"/>
            <a:r>
              <a:rPr lang="en-US" dirty="0">
                <a:solidFill>
                  <a:srgbClr val="FFFF00"/>
                </a:solidFill>
                <a:latin typeface="Consolas" panose="020B0609020204030204" pitchFamily="49" charset="0"/>
                <a:cs typeface="Arial" pitchFamily="34" charset="0"/>
              </a:rPr>
              <a:t>enq(  )</a:t>
            </a:r>
          </a:p>
        </p:txBody>
      </p:sp>
      <p:sp>
        <p:nvSpPr>
          <p:cNvPr id="1051698" name="AutoShape 50"/>
          <p:cNvSpPr>
            <a:spLocks noChangeArrowheads="1"/>
          </p:cNvSpPr>
          <p:nvPr/>
        </p:nvSpPr>
        <p:spPr bwMode="auto">
          <a:xfrm>
            <a:off x="5210175" y="4797425"/>
            <a:ext cx="2815904" cy="944563"/>
          </a:xfrm>
          <a:prstGeom prst="cloudCallout">
            <a:avLst>
              <a:gd name="adj1" fmla="val -92681"/>
              <a:gd name="adj2" fmla="val -80421"/>
            </a:avLst>
          </a:prstGeom>
          <a:noFill/>
          <a:ln w="38100">
            <a:solidFill>
              <a:srgbClr val="FF9900"/>
            </a:solidFill>
            <a:round/>
            <a:headEnd/>
            <a:tailEnd/>
          </a:ln>
        </p:spPr>
        <p:txBody>
          <a:bodyPr/>
          <a:lstStyle/>
          <a:p>
            <a:pPr algn="ctr"/>
            <a:r>
              <a:rPr lang="en-US" dirty="0">
                <a:solidFill>
                  <a:srgbClr val="FFFF00"/>
                </a:solidFill>
                <a:latin typeface="Consolas" panose="020B0609020204030204" pitchFamily="49" charset="0"/>
                <a:cs typeface="Arial" pitchFamily="34" charset="0"/>
              </a:rPr>
              <a:t>unlock()</a:t>
            </a:r>
          </a:p>
        </p:txBody>
      </p:sp>
      <p:sp>
        <p:nvSpPr>
          <p:cNvPr id="1051699" name="AutoShape 51"/>
          <p:cNvSpPr>
            <a:spLocks noChangeArrowheads="1"/>
          </p:cNvSpPr>
          <p:nvPr/>
        </p:nvSpPr>
        <p:spPr bwMode="auto">
          <a:xfrm>
            <a:off x="6481763" y="1381125"/>
            <a:ext cx="2220912" cy="758825"/>
          </a:xfrm>
          <a:prstGeom prst="cloudCallout">
            <a:avLst>
              <a:gd name="adj1" fmla="val -63583"/>
              <a:gd name="adj2" fmla="val 116944"/>
            </a:avLst>
          </a:prstGeom>
          <a:solidFill>
            <a:schemeClr val="tx1"/>
          </a:solidFill>
          <a:ln w="38100">
            <a:solidFill>
              <a:schemeClr val="accent1"/>
            </a:solidFill>
            <a:round/>
            <a:headEnd/>
            <a:tailEnd/>
          </a:ln>
        </p:spPr>
        <p:txBody>
          <a:bodyPr/>
          <a:lstStyle/>
          <a:p>
            <a:pPr algn="ctr"/>
            <a:r>
              <a:rPr lang="en-US" dirty="0">
                <a:solidFill>
                  <a:srgbClr val="FFFF00"/>
                </a:solidFill>
                <a:latin typeface="Arial" pitchFamily="34" charset="0"/>
                <a:cs typeface="Arial" pitchFamily="34" charset="0"/>
              </a:rPr>
              <a:t>Yawn!</a:t>
            </a:r>
          </a:p>
        </p:txBody>
      </p:sp>
      <p:sp>
        <p:nvSpPr>
          <p:cNvPr id="1051700" name="AutoShape 52"/>
          <p:cNvSpPr>
            <a:spLocks noChangeArrowheads="1"/>
          </p:cNvSpPr>
          <p:nvPr/>
        </p:nvSpPr>
        <p:spPr bwMode="auto">
          <a:xfrm>
            <a:off x="5737225" y="1089025"/>
            <a:ext cx="2220913" cy="758825"/>
          </a:xfrm>
          <a:prstGeom prst="cloudCallout">
            <a:avLst>
              <a:gd name="adj1" fmla="val -73088"/>
              <a:gd name="adj2" fmla="val 135565"/>
            </a:avLst>
          </a:prstGeom>
          <a:solidFill>
            <a:schemeClr val="tx1"/>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Yawn!</a:t>
            </a:r>
          </a:p>
        </p:txBody>
      </p:sp>
      <p:grpSp>
        <p:nvGrpSpPr>
          <p:cNvPr id="6" name="Group 53"/>
          <p:cNvGrpSpPr>
            <a:grpSpLocks/>
          </p:cNvGrpSpPr>
          <p:nvPr/>
        </p:nvGrpSpPr>
        <p:grpSpPr bwMode="auto">
          <a:xfrm>
            <a:off x="1419643" y="3492500"/>
            <a:ext cx="304800" cy="304800"/>
            <a:chOff x="3894" y="2760"/>
            <a:chExt cx="192" cy="192"/>
          </a:xfrm>
          <a:effectLst>
            <a:glow rad="101600">
              <a:schemeClr val="accent3">
                <a:satMod val="175000"/>
                <a:alpha val="40000"/>
              </a:schemeClr>
            </a:glow>
          </a:effectLst>
        </p:grpSpPr>
        <p:sp>
          <p:nvSpPr>
            <p:cNvPr id="58402" name="Oval 54"/>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03" name="Oval 55"/>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56"/>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58400" name="Oval 57"/>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401" name="Oval 5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 name="Group 19"/>
          <p:cNvGrpSpPr>
            <a:grpSpLocks/>
          </p:cNvGrpSpPr>
          <p:nvPr/>
        </p:nvGrpSpPr>
        <p:grpSpPr bwMode="auto">
          <a:xfrm>
            <a:off x="922338" y="1997075"/>
            <a:ext cx="685800" cy="609600"/>
            <a:chOff x="1584" y="816"/>
            <a:chExt cx="912" cy="816"/>
          </a:xfrm>
          <a:effectLst>
            <a:glow rad="101600">
              <a:schemeClr val="accent3">
                <a:satMod val="175000"/>
                <a:alpha val="40000"/>
              </a:schemeClr>
            </a:glow>
          </a:effectLst>
        </p:grpSpPr>
        <p:sp>
          <p:nvSpPr>
            <p:cNvPr id="58391" name="Freeform 2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2" name="Freeform 2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3" name="Freeform 2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rgbClr val="FF9900"/>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4" name="Freeform 2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5" name="Freeform 2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6" name="Freeform 2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7" name="Freeform 2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8" name="Freeform 2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8399" name="Freeform 2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51660"/>
                                        </p:tgtEl>
                                        <p:attrNameLst>
                                          <p:attrName>style.visibility</p:attrName>
                                        </p:attrNameLst>
                                      </p:cBhvr>
                                      <p:to>
                                        <p:strVal val="visible"/>
                                      </p:to>
                                    </p:set>
                                    <p:animEffect transition="in" filter="blinds(horizontal)">
                                      <p:cBhvr>
                                        <p:cTn id="7" dur="500"/>
                                        <p:tgtEl>
                                          <p:spTgt spid="105166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xit" presetSubtype="10" fill="hold" grpId="1" nodeType="afterEffect">
                                  <p:stCondLst>
                                    <p:cond delay="0"/>
                                  </p:stCondLst>
                                  <p:childTnLst>
                                    <p:animEffect transition="out" filter="blinds(horizontal)">
                                      <p:cBhvr>
                                        <p:cTn id="14" dur="500"/>
                                        <p:tgtEl>
                                          <p:spTgt spid="1051660"/>
                                        </p:tgtEl>
                                      </p:cBhvr>
                                    </p:animEffect>
                                    <p:set>
                                      <p:cBhvr>
                                        <p:cTn id="15" dur="1" fill="hold">
                                          <p:stCondLst>
                                            <p:cond delay="499"/>
                                          </p:stCondLst>
                                        </p:cTn>
                                        <p:tgtEl>
                                          <p:spTgt spid="1051660"/>
                                        </p:tgtEl>
                                        <p:attrNameLst>
                                          <p:attrName>style.visibility</p:attrName>
                                        </p:attrNameLst>
                                      </p:cBhvr>
                                      <p:to>
                                        <p:strVal val="hidden"/>
                                      </p:to>
                                    </p:set>
                                  </p:childTnLst>
                                </p:cTn>
                              </p:par>
                              <p:par>
                                <p:cTn id="16" presetID="3" presetClass="exit" presetSubtype="10" fill="hold" grpId="0" nodeType="withEffect">
                                  <p:stCondLst>
                                    <p:cond delay="0"/>
                                  </p:stCondLst>
                                  <p:childTnLst>
                                    <p:animEffect transition="out" filter="blinds(horizontal)">
                                      <p:cBhvr>
                                        <p:cTn id="17" dur="500"/>
                                        <p:tgtEl>
                                          <p:spTgt spid="1051697"/>
                                        </p:tgtEl>
                                      </p:cBhvr>
                                    </p:animEffect>
                                    <p:set>
                                      <p:cBhvr>
                                        <p:cTn id="18" dur="1" fill="hold">
                                          <p:stCondLst>
                                            <p:cond delay="499"/>
                                          </p:stCondLst>
                                        </p:cTn>
                                        <p:tgtEl>
                                          <p:spTgt spid="1051697"/>
                                        </p:tgtEl>
                                        <p:attrNameLst>
                                          <p:attrName>style.visibility</p:attrName>
                                        </p:attrNameLst>
                                      </p:cBhvr>
                                      <p:to>
                                        <p:strVal val="hidden"/>
                                      </p:to>
                                    </p:set>
                                  </p:childTnLst>
                                </p:cTn>
                              </p:par>
                              <p:par>
                                <p:cTn id="19" presetID="3" presetClass="exit" presetSubtype="10" fill="hold" nodeType="withEffect">
                                  <p:stCondLst>
                                    <p:cond delay="0"/>
                                  </p:stCondLst>
                                  <p:childTnLst>
                                    <p:animEffect transition="out" filter="blinds(horizontal)">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par>
                          <p:cTn id="22" fill="hold">
                            <p:stCondLst>
                              <p:cond delay="1500"/>
                            </p:stCondLst>
                            <p:childTnLst>
                              <p:par>
                                <p:cTn id="23" presetID="0" presetClass="path" presetSubtype="0" accel="50000" decel="50000" fill="hold" nodeType="afterEffect">
                                  <p:stCondLst>
                                    <p:cond delay="0"/>
                                  </p:stCondLst>
                                  <p:childTnLst>
                                    <p:animMotion origin="layout" path="M 0.04774 0.00069 C 0.13142 0.0141 0.21528 0.02775 0.25555 0.08279 C 0.29583 0.13783 0.28385 0.28954 0.28941 0.33071 " pathEditMode="relative" ptsTypes="aaA">
                                      <p:cBhvr>
                                        <p:cTn id="24" dur="2000" fill="hold"/>
                                        <p:tgtEl>
                                          <p:spTgt spid="8"/>
                                        </p:tgtEl>
                                        <p:attrNameLst>
                                          <p:attrName>ppt_x</p:attrName>
                                          <p:attrName>ppt_y</p:attrName>
                                        </p:attrNameLst>
                                      </p:cBhvr>
                                    </p:animMotion>
                                  </p:childTnLst>
                                </p:cTn>
                              </p:par>
                            </p:childTnLst>
                          </p:cTn>
                        </p:par>
                        <p:par>
                          <p:cTn id="25" fill="hold">
                            <p:stCondLst>
                              <p:cond delay="3500"/>
                            </p:stCondLst>
                            <p:childTnLst>
                              <p:par>
                                <p:cTn id="26" presetID="1" presetClass="entr" presetSubtype="0" fill="hold" grpId="0" nodeType="afterEffect">
                                  <p:stCondLst>
                                    <p:cond delay="0"/>
                                  </p:stCondLst>
                                  <p:childTnLst>
                                    <p:set>
                                      <p:cBhvr>
                                        <p:cTn id="27" dur="1" fill="hold">
                                          <p:stCondLst>
                                            <p:cond delay="0"/>
                                          </p:stCondLst>
                                        </p:cTn>
                                        <p:tgtEl>
                                          <p:spTgt spid="1051661"/>
                                        </p:tgtEl>
                                        <p:attrNameLst>
                                          <p:attrName>style.visibility</p:attrName>
                                        </p:attrNameLst>
                                      </p:cBhvr>
                                      <p:to>
                                        <p:strVal val="visible"/>
                                      </p:to>
                                    </p:set>
                                  </p:childTnLst>
                                </p:cTn>
                              </p:par>
                            </p:childTnLst>
                          </p:cTn>
                        </p:par>
                        <p:par>
                          <p:cTn id="28" fill="hold">
                            <p:stCondLst>
                              <p:cond delay="3500"/>
                            </p:stCondLst>
                            <p:childTnLst>
                              <p:par>
                                <p:cTn id="29" presetID="3" presetClass="entr" presetSubtype="1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linds(horizont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1051661"/>
                                        </p:tgtEl>
                                        <p:attrNameLst>
                                          <p:attrName>style.visibility</p:attrName>
                                        </p:attrNameLst>
                                      </p:cBhvr>
                                      <p:to>
                                        <p:strVal val="hidden"/>
                                      </p:to>
                                    </p:set>
                                  </p:childTnLst>
                                </p:cTn>
                              </p:par>
                            </p:childTnLst>
                          </p:cTn>
                        </p:par>
                        <p:par>
                          <p:cTn id="36" fill="hold">
                            <p:stCondLst>
                              <p:cond delay="0"/>
                            </p:stCondLst>
                            <p:childTnLst>
                              <p:par>
                                <p:cTn id="37" presetID="3" presetClass="entr" presetSubtype="10" fill="hold" nodeType="afterEffect">
                                  <p:stCondLst>
                                    <p:cond delay="0"/>
                                  </p:stCondLst>
                                  <p:childTnLst>
                                    <p:set>
                                      <p:cBhvr>
                                        <p:cTn id="38" dur="1" fill="hold">
                                          <p:stCondLst>
                                            <p:cond delay="0"/>
                                          </p:stCondLst>
                                        </p:cTn>
                                        <p:tgtEl>
                                          <p:spTgt spid="1051700"/>
                                        </p:tgtEl>
                                        <p:attrNameLst>
                                          <p:attrName>style.visibility</p:attrName>
                                        </p:attrNameLst>
                                      </p:cBhvr>
                                      <p:to>
                                        <p:strVal val="visible"/>
                                      </p:to>
                                    </p:set>
                                    <p:animEffect transition="in" filter="blinds(horizontal)">
                                      <p:cBhvr>
                                        <p:cTn id="39" dur="500"/>
                                        <p:tgtEl>
                                          <p:spTgt spid="1051700"/>
                                        </p:tgtEl>
                                      </p:cBhvr>
                                    </p:animEffect>
                                  </p:childTnLst>
                                </p:cTn>
                              </p:par>
                              <p:par>
                                <p:cTn id="40" presetID="3" presetClass="entr" presetSubtype="10" fill="hold" nodeType="withEffect">
                                  <p:stCondLst>
                                    <p:cond delay="0"/>
                                  </p:stCondLst>
                                  <p:childTnLst>
                                    <p:set>
                                      <p:cBhvr>
                                        <p:cTn id="41" dur="1" fill="hold">
                                          <p:stCondLst>
                                            <p:cond delay="0"/>
                                          </p:stCondLst>
                                        </p:cTn>
                                        <p:tgtEl>
                                          <p:spTgt spid="1051699"/>
                                        </p:tgtEl>
                                        <p:attrNameLst>
                                          <p:attrName>style.visibility</p:attrName>
                                        </p:attrNameLst>
                                      </p:cBhvr>
                                      <p:to>
                                        <p:strVal val="visible"/>
                                      </p:to>
                                    </p:set>
                                    <p:animEffect transition="in" filter="blinds(horizontal)">
                                      <p:cBhvr>
                                        <p:cTn id="42" dur="500"/>
                                        <p:tgtEl>
                                          <p:spTgt spid="1051699"/>
                                        </p:tgtEl>
                                      </p:cBhvr>
                                    </p:animEffect>
                                  </p:childTnLst>
                                </p:cTn>
                              </p:par>
                            </p:childTnLst>
                          </p:cTn>
                        </p:par>
                        <p:par>
                          <p:cTn id="43" fill="hold">
                            <p:stCondLst>
                              <p:cond delay="500"/>
                            </p:stCondLst>
                            <p:childTnLst>
                              <p:par>
                                <p:cTn id="44" presetID="0" presetClass="path" presetSubtype="0" accel="50000" decel="50000" fill="hold" nodeType="afterEffect">
                                  <p:stCondLst>
                                    <p:cond delay="0"/>
                                  </p:stCondLst>
                                  <p:childTnLst>
                                    <p:animMotion origin="layout" path="M 0.28941 0.33071 C 0.30903 0.40194 0.32882 0.47317 0.28785 0.50693 C 0.24687 0.5407 0.14496 0.537 0.04323 0.53353 " pathEditMode="relative" ptsTypes="aaA">
                                      <p:cBhvr>
                                        <p:cTn id="45" dur="2000" fill="hold"/>
                                        <p:tgtEl>
                                          <p:spTgt spid="8"/>
                                        </p:tgtEl>
                                        <p:attrNameLst>
                                          <p:attrName>ppt_x</p:attrName>
                                          <p:attrName>ppt_y</p:attrName>
                                        </p:attrNameLst>
                                      </p:cBhvr>
                                    </p:animMotion>
                                  </p:childTnLst>
                                </p:cTn>
                              </p:par>
                            </p:childTnLst>
                          </p:cTn>
                        </p:par>
                        <p:par>
                          <p:cTn id="46" fill="hold">
                            <p:stCondLst>
                              <p:cond delay="2500"/>
                            </p:stCondLst>
                            <p:childTnLst>
                              <p:par>
                                <p:cTn id="47" presetID="3" presetClass="exit" presetSubtype="10" fill="hold" nodeType="afterEffect">
                                  <p:stCondLst>
                                    <p:cond delay="0"/>
                                  </p:stCondLst>
                                  <p:childTnLst>
                                    <p:animEffect transition="out" filter="blinds(horizontal)">
                                      <p:cBhvr>
                                        <p:cTn id="48" dur="500"/>
                                        <p:tgtEl>
                                          <p:spTgt spid="3"/>
                                        </p:tgtEl>
                                      </p:cBhvr>
                                    </p:animEffect>
                                    <p:set>
                                      <p:cBhvr>
                                        <p:cTn id="49" dur="1" fill="hold">
                                          <p:stCondLst>
                                            <p:cond delay="499"/>
                                          </p:stCondLst>
                                        </p:cTn>
                                        <p:tgtEl>
                                          <p:spTgt spid="3"/>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051698"/>
                                        </p:tgtEl>
                                        <p:attrNameLst>
                                          <p:attrName>style.visibility</p:attrName>
                                        </p:attrNameLst>
                                      </p:cBhvr>
                                      <p:to>
                                        <p:strVal val="visible"/>
                                      </p:to>
                                    </p:set>
                                  </p:childTnLst>
                                </p:cTn>
                              </p:par>
                              <p:par>
                                <p:cTn id="54" presetID="1" presetClass="exit" presetSubtype="0" fill="hold" nodeType="withEffect">
                                  <p:stCondLst>
                                    <p:cond delay="0"/>
                                  </p:stCondLst>
                                  <p:childTnLst>
                                    <p:set>
                                      <p:cBhvr>
                                        <p:cTn id="55" dur="1" fill="hold">
                                          <p:stCondLst>
                                            <p:cond delay="0"/>
                                          </p:stCondLst>
                                        </p:cTn>
                                        <p:tgtEl>
                                          <p:spTgt spid="10516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1660" grpId="0" animBg="1"/>
      <p:bldP spid="1051660" grpId="1" animBg="1"/>
      <p:bldP spid="1051661" grpId="0" animBg="1"/>
      <p:bldP spid="1051661" grpId="1" animBg="1"/>
      <p:bldP spid="105169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9" name="Group 4"/>
          <p:cNvGrpSpPr>
            <a:grpSpLocks/>
          </p:cNvGrpSpPr>
          <p:nvPr/>
        </p:nvGrpSpPr>
        <p:grpSpPr bwMode="auto">
          <a:xfrm>
            <a:off x="3192463" y="2417763"/>
            <a:ext cx="1220787" cy="944562"/>
            <a:chOff x="2208" y="1920"/>
            <a:chExt cx="1152" cy="1680"/>
          </a:xfrm>
        </p:grpSpPr>
        <p:sp>
          <p:nvSpPr>
            <p:cNvPr id="59434" name="Oval 5"/>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9435" name="Oval 6"/>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9436" name="AutoShape 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9437" name="AutoShape 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4" name="Group 35"/>
          <p:cNvGrpSpPr>
            <a:grpSpLocks/>
          </p:cNvGrpSpPr>
          <p:nvPr/>
        </p:nvGrpSpPr>
        <p:grpSpPr bwMode="auto">
          <a:xfrm>
            <a:off x="3192463" y="2416175"/>
            <a:ext cx="1220787" cy="944563"/>
            <a:chOff x="2208" y="1920"/>
            <a:chExt cx="1152" cy="1680"/>
          </a:xfrm>
        </p:grpSpPr>
        <p:sp>
          <p:nvSpPr>
            <p:cNvPr id="59421" name="Oval 36"/>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9422" name="Oval 37"/>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9423" name="AutoShape 3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59424" name="AutoShape 3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59394" name="Footer Placeholder 1"/>
          <p:cNvSpPr>
            <a:spLocks noGrp="1"/>
          </p:cNvSpPr>
          <p:nvPr>
            <p:ph type="ftr" sz="quarter" idx="10"/>
          </p:nvPr>
        </p:nvSpPr>
        <p:spPr>
          <a:noFill/>
        </p:spPr>
        <p:txBody>
          <a:bodyPr/>
          <a:lstStyle/>
          <a:p>
            <a:r>
              <a:rPr lang="en-US" dirty="0"/>
              <a:t>Art of Multiprocessor Programming</a:t>
            </a:r>
          </a:p>
        </p:txBody>
      </p:sp>
      <p:sp>
        <p:nvSpPr>
          <p:cNvPr id="59395" name="Slide Number Placeholder 2"/>
          <p:cNvSpPr>
            <a:spLocks noGrp="1"/>
          </p:cNvSpPr>
          <p:nvPr>
            <p:ph type="sldNum" sz="quarter" idx="11"/>
          </p:nvPr>
        </p:nvSpPr>
        <p:spPr>
          <a:noFill/>
        </p:spPr>
        <p:txBody>
          <a:bodyPr/>
          <a:lstStyle/>
          <a:p>
            <a:fld id="{DB5B142C-3E1D-4B87-ACB5-C79B5B56EDA5}" type="slidenum">
              <a:rPr lang="x-none" smtClean="0"/>
              <a:pPr/>
              <a:t>24</a:t>
            </a:fld>
            <a:endParaRPr lang="en-US" dirty="0"/>
          </a:p>
        </p:txBody>
      </p:sp>
      <p:sp>
        <p:nvSpPr>
          <p:cNvPr id="5939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6B673CF6-D3D3-4945-8785-4CF55B6D6AC1}" type="slidenum">
              <a:rPr lang="x-none" sz="1400">
                <a:solidFill>
                  <a:schemeClr val="tx1"/>
                </a:solidFill>
                <a:latin typeface="Arial" pitchFamily="34" charset="0"/>
                <a:cs typeface="Arial" pitchFamily="34" charset="0"/>
              </a:rPr>
              <a:pPr/>
              <a:t>24</a:t>
            </a:fld>
            <a:endParaRPr lang="en-US" sz="1400" dirty="0">
              <a:solidFill>
                <a:schemeClr val="tx1"/>
              </a:solidFill>
              <a:latin typeface="Arial" pitchFamily="34" charset="0"/>
              <a:cs typeface="Arial" pitchFamily="34" charset="0"/>
            </a:endParaRPr>
          </a:p>
        </p:txBody>
      </p:sp>
      <p:sp>
        <p:nvSpPr>
          <p:cNvPr id="59397" name="AutoShape 2"/>
          <p:cNvSpPr>
            <a:spLocks noChangeArrowheads="1"/>
          </p:cNvSpPr>
          <p:nvPr/>
        </p:nvSpPr>
        <p:spPr bwMode="auto">
          <a:xfrm>
            <a:off x="6481763" y="1381125"/>
            <a:ext cx="2220912" cy="758825"/>
          </a:xfrm>
          <a:prstGeom prst="cloudCallout">
            <a:avLst>
              <a:gd name="adj1" fmla="val -63583"/>
              <a:gd name="adj2" fmla="val 116944"/>
            </a:avLst>
          </a:prstGeom>
          <a:solidFill>
            <a:schemeClr val="tx1"/>
          </a:solidFill>
          <a:ln w="38100">
            <a:solidFill>
              <a:schemeClr val="accent1"/>
            </a:solidFill>
            <a:round/>
            <a:headEnd/>
            <a:tailEnd/>
          </a:ln>
        </p:spPr>
        <p:txBody>
          <a:bodyPr/>
          <a:lstStyle/>
          <a:p>
            <a:pPr algn="ctr"/>
            <a:r>
              <a:rPr lang="en-US" dirty="0">
                <a:solidFill>
                  <a:srgbClr val="FFFF00"/>
                </a:solidFill>
                <a:latin typeface="Arial" pitchFamily="34" charset="0"/>
                <a:cs typeface="Arial" pitchFamily="34" charset="0"/>
              </a:rPr>
              <a:t>Yawn!</a:t>
            </a:r>
          </a:p>
        </p:txBody>
      </p:sp>
      <p:sp>
        <p:nvSpPr>
          <p:cNvPr id="59398" name="Rectangle 3"/>
          <p:cNvSpPr>
            <a:spLocks noGrp="1" noChangeArrowheads="1"/>
          </p:cNvSpPr>
          <p:nvPr>
            <p:ph type="title" idx="4294967295"/>
          </p:nvPr>
        </p:nvSpPr>
        <p:spPr>
          <a:xfrm>
            <a:off x="684213" y="400050"/>
            <a:ext cx="7772400" cy="1143000"/>
          </a:xfrm>
        </p:spPr>
        <p:txBody>
          <a:bodyPr/>
          <a:lstStyle/>
          <a:p>
            <a:r>
              <a:rPr lang="en-US" dirty="0"/>
              <a:t>Monitor Signaling </a:t>
            </a:r>
          </a:p>
        </p:txBody>
      </p:sp>
      <p:sp>
        <p:nvSpPr>
          <p:cNvPr id="59400" name="Rectangle 19"/>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59401" name="Text Box 20"/>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59402" name="Rectangle 21"/>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59403" name="Text Box 22"/>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grpSp>
        <p:nvGrpSpPr>
          <p:cNvPr id="59404" name="Group 23"/>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59425" name="Freeform 2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26" name="Freeform 2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27" name="Freeform 2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28" name="Freeform 2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29" name="Freeform 2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30" name="Freeform 2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31" name="Freeform 3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32" name="Freeform 3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33" name="Freeform 3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55777" name="AutoShape 33"/>
          <p:cNvSpPr>
            <a:spLocks noChangeArrowheads="1"/>
          </p:cNvSpPr>
          <p:nvPr/>
        </p:nvSpPr>
        <p:spPr bwMode="auto">
          <a:xfrm>
            <a:off x="5737225" y="1089025"/>
            <a:ext cx="2220913" cy="758825"/>
          </a:xfrm>
          <a:prstGeom prst="cloudCallout">
            <a:avLst>
              <a:gd name="adj1" fmla="val -73088"/>
              <a:gd name="adj2" fmla="val 135565"/>
            </a:avLst>
          </a:prstGeom>
          <a:solidFill>
            <a:schemeClr val="tx1"/>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Yawn!</a:t>
            </a:r>
          </a:p>
        </p:txBody>
      </p:sp>
      <p:sp>
        <p:nvSpPr>
          <p:cNvPr id="1055778" name="Text Box 34"/>
          <p:cNvSpPr txBox="1">
            <a:spLocks noChangeArrowheads="1"/>
          </p:cNvSpPr>
          <p:nvPr/>
        </p:nvSpPr>
        <p:spPr bwMode="auto">
          <a:xfrm>
            <a:off x="5218113" y="4737100"/>
            <a:ext cx="3179075" cy="1200329"/>
          </a:xfrm>
          <a:prstGeom prst="rect">
            <a:avLst/>
          </a:prstGeom>
          <a:noFill/>
          <a:ln w="38100" algn="ctr">
            <a:noFill/>
            <a:miter lim="800000"/>
            <a:headEnd/>
            <a:tailEnd/>
          </a:ln>
        </p:spPr>
        <p:txBody>
          <a:bodyPr wrap="none">
            <a:spAutoFit/>
          </a:bodyPr>
          <a:lstStyle/>
          <a:p>
            <a:pPr algn="l"/>
            <a:r>
              <a:rPr lang="en-US" dirty="0">
                <a:solidFill>
                  <a:srgbClr val="FFFF00"/>
                </a:solidFill>
                <a:latin typeface="Arial" pitchFamily="34" charset="0"/>
                <a:cs typeface="Arial" pitchFamily="34" charset="0"/>
              </a:rPr>
              <a:t>Awakened thread </a:t>
            </a:r>
          </a:p>
          <a:p>
            <a:pPr algn="l"/>
            <a:r>
              <a:rPr lang="en-US" dirty="0">
                <a:solidFill>
                  <a:srgbClr val="FFFF00"/>
                </a:solidFill>
                <a:latin typeface="Arial" pitchFamily="34" charset="0"/>
                <a:cs typeface="Arial" pitchFamily="34" charset="0"/>
              </a:rPr>
              <a:t>might still lose lock to </a:t>
            </a:r>
          </a:p>
          <a:p>
            <a:pPr algn="l"/>
            <a:r>
              <a:rPr lang="en-US" dirty="0">
                <a:solidFill>
                  <a:srgbClr val="FFFF00"/>
                </a:solidFill>
                <a:latin typeface="Arial" pitchFamily="34" charset="0"/>
                <a:cs typeface="Arial" pitchFamily="34" charset="0"/>
              </a:rPr>
              <a:t>outside contender… </a:t>
            </a:r>
          </a:p>
        </p:txBody>
      </p:sp>
      <p:grpSp>
        <p:nvGrpSpPr>
          <p:cNvPr id="5" name="Group 9"/>
          <p:cNvGrpSpPr>
            <a:grpSpLocks/>
          </p:cNvGrpSpPr>
          <p:nvPr/>
        </p:nvGrpSpPr>
        <p:grpSpPr bwMode="auto">
          <a:xfrm>
            <a:off x="4929188" y="2546350"/>
            <a:ext cx="685800" cy="609600"/>
            <a:chOff x="1584" y="816"/>
            <a:chExt cx="912" cy="816"/>
          </a:xfrm>
          <a:effectLst>
            <a:glow rad="101600">
              <a:schemeClr val="accent3">
                <a:satMod val="175000"/>
                <a:alpha val="40000"/>
              </a:schemeClr>
            </a:glow>
          </a:effectLst>
        </p:grpSpPr>
        <p:sp>
          <p:nvSpPr>
            <p:cNvPr id="59412" name="Freeform 1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3" name="Freeform 1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4" name="Freeform 1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5" name="Freeform 1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6" name="Freeform 1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7" name="Freeform 1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8" name="Freeform 1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9" name="Freeform 1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20" name="Freeform 1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59409" name="Group 40"/>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59410" name="Oval 41"/>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59411" name="Oval 42"/>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55556E-6 3.7037E-7 C -0.04895 -0.01018 -0.09791 -0.02037 -0.11961 0.02014 C -0.14131 0.06065 -0.13593 0.15185 -0.13055 0.24329 " pathEditMode="relative" ptsTypes="aaA">
                                      <p:cBhvr>
                                        <p:cTn id="6" dur="2000" fill="hold"/>
                                        <p:tgtEl>
                                          <p:spTgt spid="5"/>
                                        </p:tgtEl>
                                        <p:attrNameLst>
                                          <p:attrName>ppt_x</p:attrName>
                                          <p:attrName>ppt_y</p:attrName>
                                        </p:attrNameLst>
                                      </p:cBhvr>
                                    </p:animMotion>
                                  </p:childTnLst>
                                </p:cTn>
                              </p:par>
                              <p:par>
                                <p:cTn id="7" presetID="3" presetClass="exit" presetSubtype="10" fill="hold" grpId="0" nodeType="withEffect">
                                  <p:stCondLst>
                                    <p:cond delay="0"/>
                                  </p:stCondLst>
                                  <p:childTnLst>
                                    <p:animEffect transition="out" filter="blinds(horizontal)">
                                      <p:cBhvr>
                                        <p:cTn id="8" dur="500"/>
                                        <p:tgtEl>
                                          <p:spTgt spid="1055777"/>
                                        </p:tgtEl>
                                      </p:cBhvr>
                                    </p:animEffect>
                                    <p:set>
                                      <p:cBhvr>
                                        <p:cTn id="9" dur="1" fill="hold">
                                          <p:stCondLst>
                                            <p:cond delay="499"/>
                                          </p:stCondLst>
                                        </p:cTn>
                                        <p:tgtEl>
                                          <p:spTgt spid="1055777"/>
                                        </p:tgtEl>
                                        <p:attrNameLst>
                                          <p:attrName>style.visibility</p:attrName>
                                        </p:attrNameLst>
                                      </p:cBhvr>
                                      <p:to>
                                        <p:strVal val="hidden"/>
                                      </p:to>
                                    </p:set>
                                  </p:childTnLst>
                                </p:cTn>
                              </p:par>
                              <p:par>
                                <p:cTn id="10" presetID="3" presetClass="entr" presetSubtype="1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par>
                          <p:cTn id="13" fill="hold">
                            <p:stCondLst>
                              <p:cond delay="2000"/>
                            </p:stCondLst>
                            <p:childTnLst>
                              <p:par>
                                <p:cTn id="14" presetID="3" presetClass="entr" presetSubtype="10" fill="hold" grpId="0" nodeType="afterEffect">
                                  <p:stCondLst>
                                    <p:cond delay="0"/>
                                  </p:stCondLst>
                                  <p:childTnLst>
                                    <p:set>
                                      <p:cBhvr>
                                        <p:cTn id="15" dur="1" fill="hold">
                                          <p:stCondLst>
                                            <p:cond delay="0"/>
                                          </p:stCondLst>
                                        </p:cTn>
                                        <p:tgtEl>
                                          <p:spTgt spid="1055778"/>
                                        </p:tgtEl>
                                        <p:attrNameLst>
                                          <p:attrName>style.visibility</p:attrName>
                                        </p:attrNameLst>
                                      </p:cBhvr>
                                      <p:to>
                                        <p:strVal val="visible"/>
                                      </p:to>
                                    </p:set>
                                    <p:animEffect transition="in" filter="blinds(horizontal)">
                                      <p:cBhvr>
                                        <p:cTn id="16" dur="500"/>
                                        <p:tgtEl>
                                          <p:spTgt spid="1055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5777" grpId="0" animBg="1"/>
      <p:bldP spid="105577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23" name="Group 14"/>
          <p:cNvGrpSpPr>
            <a:grpSpLocks/>
          </p:cNvGrpSpPr>
          <p:nvPr/>
        </p:nvGrpSpPr>
        <p:grpSpPr bwMode="auto">
          <a:xfrm>
            <a:off x="3200400" y="2417763"/>
            <a:ext cx="1220788" cy="944562"/>
            <a:chOff x="2208" y="1920"/>
            <a:chExt cx="1152" cy="1680"/>
          </a:xfrm>
        </p:grpSpPr>
        <p:sp>
          <p:nvSpPr>
            <p:cNvPr id="60448" name="Oval 15"/>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0449" name="Oval 16"/>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0450" name="AutoShape 1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60451" name="AutoShape 1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5" name="Group 35"/>
          <p:cNvGrpSpPr>
            <a:grpSpLocks/>
          </p:cNvGrpSpPr>
          <p:nvPr/>
        </p:nvGrpSpPr>
        <p:grpSpPr bwMode="auto">
          <a:xfrm>
            <a:off x="3198813" y="2416175"/>
            <a:ext cx="1220787" cy="944563"/>
            <a:chOff x="2208" y="1920"/>
            <a:chExt cx="1152" cy="1680"/>
          </a:xfrm>
        </p:grpSpPr>
        <p:sp>
          <p:nvSpPr>
            <p:cNvPr id="60435" name="Oval 36"/>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0436" name="Oval 37"/>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0437" name="AutoShape 3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60438" name="AutoShape 3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60418" name="Footer Placeholder 1"/>
          <p:cNvSpPr>
            <a:spLocks noGrp="1"/>
          </p:cNvSpPr>
          <p:nvPr>
            <p:ph type="ftr" sz="quarter" idx="10"/>
          </p:nvPr>
        </p:nvSpPr>
        <p:spPr>
          <a:noFill/>
        </p:spPr>
        <p:txBody>
          <a:bodyPr/>
          <a:lstStyle/>
          <a:p>
            <a:r>
              <a:rPr lang="en-US" dirty="0"/>
              <a:t>Art of Multiprocessor Programming</a:t>
            </a:r>
          </a:p>
        </p:txBody>
      </p:sp>
      <p:sp>
        <p:nvSpPr>
          <p:cNvPr id="60419" name="Slide Number Placeholder 2"/>
          <p:cNvSpPr>
            <a:spLocks noGrp="1"/>
          </p:cNvSpPr>
          <p:nvPr>
            <p:ph type="sldNum" sz="quarter" idx="11"/>
          </p:nvPr>
        </p:nvSpPr>
        <p:spPr>
          <a:noFill/>
        </p:spPr>
        <p:txBody>
          <a:bodyPr/>
          <a:lstStyle/>
          <a:p>
            <a:fld id="{31F6F115-34AA-4720-A7AD-9210ADDF1DD5}" type="slidenum">
              <a:rPr lang="x-none" smtClean="0"/>
              <a:pPr/>
              <a:t>25</a:t>
            </a:fld>
            <a:endParaRPr lang="en-US" dirty="0"/>
          </a:p>
        </p:txBody>
      </p:sp>
      <p:sp>
        <p:nvSpPr>
          <p:cNvPr id="6042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71DF5BDD-285F-49A6-9F7C-43911D4FF240}" type="slidenum">
              <a:rPr lang="x-none" sz="1400">
                <a:solidFill>
                  <a:schemeClr val="tx1"/>
                </a:solidFill>
                <a:latin typeface="Arial" pitchFamily="34" charset="0"/>
                <a:cs typeface="Arial" pitchFamily="34" charset="0"/>
              </a:rPr>
              <a:pPr/>
              <a:t>25</a:t>
            </a:fld>
            <a:endParaRPr lang="en-US" sz="1400" dirty="0">
              <a:solidFill>
                <a:schemeClr val="tx1"/>
              </a:solidFill>
              <a:latin typeface="Arial" pitchFamily="34" charset="0"/>
              <a:cs typeface="Arial" pitchFamily="34" charset="0"/>
            </a:endParaRPr>
          </a:p>
        </p:txBody>
      </p:sp>
      <p:grpSp>
        <p:nvGrpSpPr>
          <p:cNvPr id="2" name="Group 2"/>
          <p:cNvGrpSpPr>
            <a:grpSpLocks/>
          </p:cNvGrpSpPr>
          <p:nvPr/>
        </p:nvGrpSpPr>
        <p:grpSpPr bwMode="auto">
          <a:xfrm>
            <a:off x="3690938" y="4319588"/>
            <a:ext cx="685800" cy="609600"/>
            <a:chOff x="1584" y="816"/>
            <a:chExt cx="912" cy="816"/>
          </a:xfrm>
          <a:effectLst>
            <a:glow rad="101600">
              <a:schemeClr val="accent3">
                <a:satMod val="175000"/>
                <a:alpha val="40000"/>
              </a:schemeClr>
            </a:glow>
          </a:effectLst>
        </p:grpSpPr>
        <p:sp>
          <p:nvSpPr>
            <p:cNvPr id="60452" name="Freeform 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53" name="Freeform 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54" name="Freeform 5"/>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55" name="Freeform 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56" name="Freeform 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57" name="Freeform 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58" name="Freeform 9"/>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59" name="Freeform 10"/>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60" name="Freeform 11"/>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0422" name="Rectangle 13"/>
          <p:cNvSpPr>
            <a:spLocks noGrp="1" noChangeArrowheads="1"/>
          </p:cNvSpPr>
          <p:nvPr>
            <p:ph type="title" idx="4294967295"/>
          </p:nvPr>
        </p:nvSpPr>
        <p:spPr>
          <a:xfrm>
            <a:off x="684213" y="400050"/>
            <a:ext cx="7772400" cy="1143000"/>
          </a:xfrm>
        </p:spPr>
        <p:txBody>
          <a:bodyPr/>
          <a:lstStyle/>
          <a:p>
            <a:r>
              <a:rPr lang="en-US" dirty="0"/>
              <a:t>Dequeuers Signaled</a:t>
            </a:r>
          </a:p>
        </p:txBody>
      </p:sp>
      <p:sp>
        <p:nvSpPr>
          <p:cNvPr id="60424" name="Rectangle 19"/>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60425" name="Text Box 20"/>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60426" name="Rectangle 21"/>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60427" name="Text Box 22"/>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grpSp>
        <p:nvGrpSpPr>
          <p:cNvPr id="60428" name="Group 23"/>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60439" name="Freeform 2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0" name="Freeform 2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1" name="Freeform 2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2" name="Freeform 2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3" name="Freeform 2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4" name="Freeform 2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5" name="Freeform 3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6" name="Freeform 3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47" name="Freeform 3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57832" name="AutoShape 40"/>
          <p:cNvSpPr>
            <a:spLocks noChangeArrowheads="1"/>
          </p:cNvSpPr>
          <p:nvPr/>
        </p:nvSpPr>
        <p:spPr bwMode="auto">
          <a:xfrm>
            <a:off x="4776788" y="3363913"/>
            <a:ext cx="2451100" cy="944562"/>
          </a:xfrm>
          <a:prstGeom prst="cloudCallout">
            <a:avLst>
              <a:gd name="adj1" fmla="val -77722"/>
              <a:gd name="adj2" fmla="val 70000"/>
            </a:avLst>
          </a:prstGeom>
          <a:no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Found it</a:t>
            </a:r>
          </a:p>
        </p:txBody>
      </p:sp>
      <p:sp>
        <p:nvSpPr>
          <p:cNvPr id="60431" name="AutoShape 42"/>
          <p:cNvSpPr>
            <a:spLocks noChangeArrowheads="1"/>
          </p:cNvSpPr>
          <p:nvPr/>
        </p:nvSpPr>
        <p:spPr bwMode="auto">
          <a:xfrm>
            <a:off x="6481763" y="1381125"/>
            <a:ext cx="2220912" cy="758825"/>
          </a:xfrm>
          <a:prstGeom prst="cloudCallout">
            <a:avLst>
              <a:gd name="adj1" fmla="val -63583"/>
              <a:gd name="adj2" fmla="val 116944"/>
            </a:avLst>
          </a:prstGeom>
          <a:solidFill>
            <a:schemeClr val="tx1"/>
          </a:solidFill>
          <a:ln w="38100">
            <a:solidFill>
              <a:schemeClr val="accent1"/>
            </a:solidFill>
            <a:round/>
            <a:headEnd/>
            <a:tailEnd/>
          </a:ln>
        </p:spPr>
        <p:txBody>
          <a:bodyPr/>
          <a:lstStyle/>
          <a:p>
            <a:pPr algn="ctr"/>
            <a:r>
              <a:rPr lang="en-US" dirty="0">
                <a:solidFill>
                  <a:srgbClr val="FFFF00"/>
                </a:solidFill>
                <a:latin typeface="Arial" pitchFamily="34" charset="0"/>
                <a:cs typeface="Arial" pitchFamily="34" charset="0"/>
              </a:rPr>
              <a:t>Yawn!</a:t>
            </a:r>
          </a:p>
        </p:txBody>
      </p:sp>
      <p:grpSp>
        <p:nvGrpSpPr>
          <p:cNvPr id="6" name="Group 43"/>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60433" name="Oval 44"/>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0434" name="Oval 45"/>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nodeType="after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1057832"/>
                                        </p:tgtEl>
                                      </p:cBhvr>
                                    </p:animEffect>
                                    <p:set>
                                      <p:cBhvr>
                                        <p:cTn id="11" dur="1" fill="hold">
                                          <p:stCondLst>
                                            <p:cond delay="499"/>
                                          </p:stCondLst>
                                        </p:cTn>
                                        <p:tgtEl>
                                          <p:spTgt spid="1057832"/>
                                        </p:tgtEl>
                                        <p:attrNameLst>
                                          <p:attrName>style.visibility</p:attrName>
                                        </p:attrNameLst>
                                      </p:cBhvr>
                                      <p:to>
                                        <p:strVal val="hidden"/>
                                      </p:to>
                                    </p:set>
                                  </p:childTnLst>
                                </p:cTn>
                              </p:par>
                            </p:childTnLst>
                          </p:cTn>
                        </p:par>
                        <p:par>
                          <p:cTn id="12" fill="hold">
                            <p:stCondLst>
                              <p:cond delay="1000"/>
                            </p:stCondLst>
                            <p:childTnLst>
                              <p:par>
                                <p:cTn id="13" presetID="3" presetClass="exit" presetSubtype="10" fill="hold" nodeType="afterEffect">
                                  <p:stCondLst>
                                    <p:cond delay="0"/>
                                  </p:stCondLst>
                                  <p:childTnLst>
                                    <p:animEffect transition="out" filter="blinds(horizontal)">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0" presetClass="path" presetSubtype="0" accel="50000" decel="50000" fill="hold" nodeType="withEffect">
                                  <p:stCondLst>
                                    <p:cond delay="0"/>
                                  </p:stCondLst>
                                  <p:childTnLst>
                                    <p:animMotion origin="layout" path="M -1.11111E-6 3.84829E-6 C -0.00451 0.02613 0.0007 0.11956 -0.02743 0.15795 C -0.05555 0.19634 -0.13941 0.21577 -0.16875 0.23103 " pathEditMode="relative" rAng="0" ptsTypes="aaa">
                                      <p:cBhvr>
                                        <p:cTn id="17" dur="2000" fill="hold"/>
                                        <p:tgtEl>
                                          <p:spTgt spid="2"/>
                                        </p:tgtEl>
                                        <p:attrNameLst>
                                          <p:attrName>ppt_x</p:attrName>
                                          <p:attrName>ppt_y</p:attrName>
                                        </p:attrNameLst>
                                      </p:cBhvr>
                                      <p:rCtr x="-8400" y="11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8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7" name="Group 3"/>
          <p:cNvGrpSpPr>
            <a:grpSpLocks/>
          </p:cNvGrpSpPr>
          <p:nvPr/>
        </p:nvGrpSpPr>
        <p:grpSpPr bwMode="auto">
          <a:xfrm>
            <a:off x="3200400" y="2417763"/>
            <a:ext cx="1220788" cy="944562"/>
            <a:chOff x="2208" y="1920"/>
            <a:chExt cx="1152" cy="1680"/>
          </a:xfrm>
        </p:grpSpPr>
        <p:sp>
          <p:nvSpPr>
            <p:cNvPr id="61468" name="Oval 4"/>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1469" name="Oval 5"/>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1470" name="AutoShape 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61471" name="AutoShape 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 name="Group 53"/>
          <p:cNvGrpSpPr>
            <a:grpSpLocks/>
          </p:cNvGrpSpPr>
          <p:nvPr/>
        </p:nvGrpSpPr>
        <p:grpSpPr bwMode="auto">
          <a:xfrm>
            <a:off x="3198813" y="2416175"/>
            <a:ext cx="1220787" cy="944563"/>
            <a:chOff x="2208" y="1920"/>
            <a:chExt cx="1152" cy="1680"/>
          </a:xfrm>
        </p:grpSpPr>
        <p:sp>
          <p:nvSpPr>
            <p:cNvPr id="61464" name="Oval 5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1465" name="Oval 55"/>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1466" name="AutoShape 5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61467" name="AutoShape 5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61442" name="Footer Placeholder 1"/>
          <p:cNvSpPr>
            <a:spLocks noGrp="1"/>
          </p:cNvSpPr>
          <p:nvPr>
            <p:ph type="ftr" sz="quarter" idx="10"/>
          </p:nvPr>
        </p:nvSpPr>
        <p:spPr>
          <a:noFill/>
        </p:spPr>
        <p:txBody>
          <a:bodyPr/>
          <a:lstStyle/>
          <a:p>
            <a:r>
              <a:rPr lang="en-US" dirty="0"/>
              <a:t>Art of Multiprocessor Programming</a:t>
            </a:r>
          </a:p>
        </p:txBody>
      </p:sp>
      <p:sp>
        <p:nvSpPr>
          <p:cNvPr id="61443" name="Slide Number Placeholder 2"/>
          <p:cNvSpPr>
            <a:spLocks noGrp="1"/>
          </p:cNvSpPr>
          <p:nvPr>
            <p:ph type="sldNum" sz="quarter" idx="11"/>
          </p:nvPr>
        </p:nvSpPr>
        <p:spPr>
          <a:noFill/>
        </p:spPr>
        <p:txBody>
          <a:bodyPr/>
          <a:lstStyle/>
          <a:p>
            <a:fld id="{E019CEB3-F2AD-489E-B955-F3BED1CD0FEE}" type="slidenum">
              <a:rPr lang="x-none" smtClean="0"/>
              <a:pPr/>
              <a:t>26</a:t>
            </a:fld>
            <a:endParaRPr lang="en-US" dirty="0"/>
          </a:p>
        </p:txBody>
      </p:sp>
      <p:sp>
        <p:nvSpPr>
          <p:cNvPr id="6144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CDC1E49C-7709-454E-8CE0-A459549D3BA7}" type="slidenum">
              <a:rPr lang="x-none" sz="1400">
                <a:solidFill>
                  <a:schemeClr val="tx1"/>
                </a:solidFill>
                <a:latin typeface="Arial" pitchFamily="34" charset="0"/>
                <a:cs typeface="Arial" pitchFamily="34" charset="0"/>
              </a:rPr>
              <a:pPr/>
              <a:t>26</a:t>
            </a:fld>
            <a:endParaRPr lang="en-US" sz="1400" dirty="0">
              <a:solidFill>
                <a:schemeClr val="tx1"/>
              </a:solidFill>
              <a:latin typeface="Arial" pitchFamily="34" charset="0"/>
              <a:cs typeface="Arial" pitchFamily="34" charset="0"/>
            </a:endParaRPr>
          </a:p>
        </p:txBody>
      </p:sp>
      <p:sp>
        <p:nvSpPr>
          <p:cNvPr id="902196" name="AutoShape 52"/>
          <p:cNvSpPr>
            <a:spLocks noChangeArrowheads="1"/>
          </p:cNvSpPr>
          <p:nvPr/>
        </p:nvSpPr>
        <p:spPr bwMode="auto">
          <a:xfrm>
            <a:off x="6481763" y="1381125"/>
            <a:ext cx="2220912" cy="758825"/>
          </a:xfrm>
          <a:prstGeom prst="cloudCallout">
            <a:avLst>
              <a:gd name="adj1" fmla="val -63583"/>
              <a:gd name="adj2" fmla="val 116944"/>
            </a:avLst>
          </a:prstGeom>
          <a:solidFill>
            <a:schemeClr val="tx1"/>
          </a:solidFill>
          <a:ln w="38100">
            <a:solidFill>
              <a:schemeClr val="accent1"/>
            </a:solidFill>
            <a:round/>
            <a:headEnd/>
            <a:tailEnd/>
          </a:ln>
        </p:spPr>
        <p:txBody>
          <a:bodyPr/>
          <a:lstStyle/>
          <a:p>
            <a:pPr algn="ctr"/>
            <a:r>
              <a:rPr lang="en-US" dirty="0">
                <a:solidFill>
                  <a:srgbClr val="FFFF00"/>
                </a:solidFill>
                <a:latin typeface="Arial" pitchFamily="34" charset="0"/>
                <a:cs typeface="Arial" pitchFamily="34" charset="0"/>
              </a:rPr>
              <a:t>Yawn!</a:t>
            </a:r>
          </a:p>
        </p:txBody>
      </p:sp>
      <p:sp>
        <p:nvSpPr>
          <p:cNvPr id="61446" name="Rectangle 2"/>
          <p:cNvSpPr>
            <a:spLocks noGrp="1" noChangeArrowheads="1"/>
          </p:cNvSpPr>
          <p:nvPr>
            <p:ph type="title" idx="4294967295"/>
          </p:nvPr>
        </p:nvSpPr>
        <p:spPr>
          <a:xfrm>
            <a:off x="684213" y="400050"/>
            <a:ext cx="7772400" cy="1143000"/>
          </a:xfrm>
        </p:spPr>
        <p:txBody>
          <a:bodyPr/>
          <a:lstStyle/>
          <a:p>
            <a:r>
              <a:rPr lang="en-US" dirty="0"/>
              <a:t>Dequeuers Signaled</a:t>
            </a:r>
          </a:p>
        </p:txBody>
      </p:sp>
      <p:sp>
        <p:nvSpPr>
          <p:cNvPr id="61448" name="Rectangle 1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61449" name="Text Box 1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61450" name="Rectangle 2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61451" name="Text Box 2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grpSp>
        <p:nvGrpSpPr>
          <p:cNvPr id="4" name="Group 23"/>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61455" name="Freeform 2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56" name="Freeform 2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57" name="Freeform 2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58" name="Freeform 2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59" name="Freeform 2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60" name="Freeform 2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61" name="Freeform 3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62" name="Freeform 3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1463" name="Freeform 3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902202" name="AutoShape 58"/>
          <p:cNvSpPr>
            <a:spLocks noChangeArrowheads="1"/>
          </p:cNvSpPr>
          <p:nvPr/>
        </p:nvSpPr>
        <p:spPr bwMode="auto">
          <a:xfrm>
            <a:off x="4959350" y="4867275"/>
            <a:ext cx="3057525" cy="830263"/>
          </a:xfrm>
          <a:prstGeom prst="cloudCallout">
            <a:avLst>
              <a:gd name="adj1" fmla="val -74042"/>
              <a:gd name="adj2" fmla="val -77532"/>
            </a:avLst>
          </a:prstGeom>
          <a:solidFill>
            <a:schemeClr val="tx1"/>
          </a:solidFill>
          <a:ln w="38100">
            <a:solidFill>
              <a:schemeClr val="accent1"/>
            </a:solidFill>
            <a:round/>
            <a:headEnd/>
            <a:tailEnd/>
          </a:ln>
        </p:spPr>
        <p:txBody>
          <a:bodyPr/>
          <a:lstStyle/>
          <a:p>
            <a:pPr algn="ctr"/>
            <a:r>
              <a:rPr lang="en-US" b="1" dirty="0">
                <a:solidFill>
                  <a:srgbClr val="FFFF00"/>
                </a:solidFill>
                <a:latin typeface="Arial" pitchFamily="34" charset="0"/>
                <a:cs typeface="Arial" pitchFamily="34" charset="0"/>
              </a:rPr>
              <a:t>Still empty!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2196"/>
                                        </p:tgtEl>
                                        <p:attrNameLst>
                                          <p:attrName>style.visibility</p:attrName>
                                        </p:attrNameLst>
                                      </p:cBhvr>
                                      <p:to>
                                        <p:strVal val="visible"/>
                                      </p:to>
                                    </p:set>
                                  </p:childTnLst>
                                </p:cTn>
                              </p:par>
                            </p:childTnLst>
                          </p:cTn>
                        </p:par>
                        <p:par>
                          <p:cTn id="7" fill="hold">
                            <p:stCondLst>
                              <p:cond delay="0"/>
                            </p:stCondLst>
                            <p:childTnLst>
                              <p:par>
                                <p:cTn id="8" presetID="3" presetClass="exit" presetSubtype="10" fill="hold" grpId="1" nodeType="afterEffect">
                                  <p:stCondLst>
                                    <p:cond delay="0"/>
                                  </p:stCondLst>
                                  <p:childTnLst>
                                    <p:animEffect transition="out" filter="blinds(horizontal)">
                                      <p:cBhvr>
                                        <p:cTn id="9" dur="500"/>
                                        <p:tgtEl>
                                          <p:spTgt spid="902196"/>
                                        </p:tgtEl>
                                      </p:cBhvr>
                                    </p:animEffect>
                                    <p:set>
                                      <p:cBhvr>
                                        <p:cTn id="10" dur="1" fill="hold">
                                          <p:stCondLst>
                                            <p:cond delay="499"/>
                                          </p:stCondLst>
                                        </p:cTn>
                                        <p:tgtEl>
                                          <p:spTgt spid="902196"/>
                                        </p:tgtEl>
                                        <p:attrNameLst>
                                          <p:attrName>style.visibility</p:attrName>
                                        </p:attrNameLst>
                                      </p:cBhvr>
                                      <p:to>
                                        <p:strVal val="hidden"/>
                                      </p:to>
                                    </p:set>
                                  </p:childTnLst>
                                </p:cTn>
                              </p:par>
                            </p:childTnLst>
                          </p:cTn>
                        </p:par>
                        <p:par>
                          <p:cTn id="11" fill="hold">
                            <p:stCondLst>
                              <p:cond delay="500"/>
                            </p:stCondLst>
                            <p:childTnLst>
                              <p:par>
                                <p:cTn id="12" presetID="0" presetClass="path" presetSubtype="0" accel="50000" decel="50000" fill="hold" nodeType="afterEffect">
                                  <p:stCondLst>
                                    <p:cond delay="0"/>
                                  </p:stCondLst>
                                  <p:childTnLst>
                                    <p:animMotion origin="layout" path="M 5.55556E-6 1.20259E-7 C -0.04097 -0.00439 -0.08176 -0.00856 -0.11996 -0.00416 C -0.15815 0.00023 -0.20798 -0.01688 -0.22916 0.0266 C -0.25034 0.07007 -0.24895 0.16304 -0.24756 0.25624 " pathEditMode="relative" ptsTypes="aaaA">
                                      <p:cBhvr>
                                        <p:cTn id="13" dur="2000" fill="hold"/>
                                        <p:tgtEl>
                                          <p:spTgt spid="4"/>
                                        </p:tgtEl>
                                        <p:attrNameLst>
                                          <p:attrName>ppt_x</p:attrName>
                                          <p:attrName>ppt_y</p:attrName>
                                        </p:attrNameLst>
                                      </p:cBhvr>
                                    </p:animMotion>
                                  </p:childTnLst>
                                </p:cTn>
                              </p:par>
                              <p:par>
                                <p:cTn id="14" presetID="3"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par>
                          <p:cTn id="17" fill="hold">
                            <p:stCondLst>
                              <p:cond delay="2500"/>
                            </p:stCondLst>
                            <p:childTnLst>
                              <p:par>
                                <p:cTn id="18" presetID="1" presetClass="entr" presetSubtype="0" fill="hold" grpId="0" nodeType="afterEffect">
                                  <p:stCondLst>
                                    <p:cond delay="0"/>
                                  </p:stCondLst>
                                  <p:childTnLst>
                                    <p:set>
                                      <p:cBhvr>
                                        <p:cTn id="19" dur="1" fill="hold">
                                          <p:stCondLst>
                                            <p:cond delay="0"/>
                                          </p:stCondLst>
                                        </p:cTn>
                                        <p:tgtEl>
                                          <p:spTgt spid="902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2196" grpId="0" animBg="1"/>
      <p:bldP spid="902196" grpId="1" animBg="1"/>
      <p:bldP spid="90220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B2BA992A-7419-B7E9-CB2F-EDE50FE05E10}"/>
              </a:ext>
            </a:extLst>
          </p:cNvPr>
          <p:cNvGrpSpPr>
            <a:grpSpLocks/>
          </p:cNvGrpSpPr>
          <p:nvPr/>
        </p:nvGrpSpPr>
        <p:grpSpPr bwMode="auto">
          <a:xfrm>
            <a:off x="3200400" y="2417763"/>
            <a:ext cx="1220788" cy="944562"/>
            <a:chOff x="2208" y="1920"/>
            <a:chExt cx="1152" cy="1680"/>
          </a:xfrm>
        </p:grpSpPr>
        <p:sp>
          <p:nvSpPr>
            <p:cNvPr id="5" name="Oval 4">
              <a:extLst>
                <a:ext uri="{FF2B5EF4-FFF2-40B4-BE49-F238E27FC236}">
                  <a16:creationId xmlns:a16="http://schemas.microsoft.com/office/drawing/2014/main" id="{A19E2FF9-8C32-6334-3E68-AA1063D42875}"/>
                </a:ext>
              </a:extLst>
            </p:cNvPr>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 name="Oval 5">
              <a:extLst>
                <a:ext uri="{FF2B5EF4-FFF2-40B4-BE49-F238E27FC236}">
                  <a16:creationId xmlns:a16="http://schemas.microsoft.com/office/drawing/2014/main" id="{28F70588-CCD3-46C0-ADC9-A2BCD698DAEA}"/>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7" name="AutoShape 6">
              <a:extLst>
                <a:ext uri="{FF2B5EF4-FFF2-40B4-BE49-F238E27FC236}">
                  <a16:creationId xmlns:a16="http://schemas.microsoft.com/office/drawing/2014/main" id="{9A84C802-1AA0-8EF3-CD27-A9FDDCB39F36}"/>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8" name="AutoShape 7">
              <a:extLst>
                <a:ext uri="{FF2B5EF4-FFF2-40B4-BE49-F238E27FC236}">
                  <a16:creationId xmlns:a16="http://schemas.microsoft.com/office/drawing/2014/main" id="{4EABEDB0-8BA3-1718-A6D9-E5A43359A0F9}"/>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 name="Group 13"/>
          <p:cNvGrpSpPr>
            <a:grpSpLocks/>
          </p:cNvGrpSpPr>
          <p:nvPr/>
        </p:nvGrpSpPr>
        <p:grpSpPr bwMode="auto">
          <a:xfrm>
            <a:off x="3198813" y="2416175"/>
            <a:ext cx="1220787" cy="944563"/>
            <a:chOff x="2208" y="1920"/>
            <a:chExt cx="1152" cy="1680"/>
          </a:xfrm>
        </p:grpSpPr>
        <p:sp>
          <p:nvSpPr>
            <p:cNvPr id="62486" name="Oval 1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2487" name="Oval 15"/>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2488" name="AutoShape 1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62489" name="AutoShape 1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62466" name="Footer Placeholder 1"/>
          <p:cNvSpPr>
            <a:spLocks noGrp="1"/>
          </p:cNvSpPr>
          <p:nvPr>
            <p:ph type="ftr" sz="quarter" idx="10"/>
          </p:nvPr>
        </p:nvSpPr>
        <p:spPr>
          <a:noFill/>
        </p:spPr>
        <p:txBody>
          <a:bodyPr/>
          <a:lstStyle/>
          <a:p>
            <a:r>
              <a:rPr lang="en-US" dirty="0"/>
              <a:t>Art of Multiprocessor Programming</a:t>
            </a:r>
          </a:p>
        </p:txBody>
      </p:sp>
      <p:sp>
        <p:nvSpPr>
          <p:cNvPr id="62467" name="Slide Number Placeholder 2"/>
          <p:cNvSpPr>
            <a:spLocks noGrp="1"/>
          </p:cNvSpPr>
          <p:nvPr>
            <p:ph type="sldNum" sz="quarter" idx="11"/>
          </p:nvPr>
        </p:nvSpPr>
        <p:spPr>
          <a:noFill/>
        </p:spPr>
        <p:txBody>
          <a:bodyPr/>
          <a:lstStyle/>
          <a:p>
            <a:fld id="{A44B506D-E2D2-4823-B113-9835DD66B663}" type="slidenum">
              <a:rPr lang="x-none" smtClean="0"/>
              <a:pPr/>
              <a:t>27</a:t>
            </a:fld>
            <a:endParaRPr lang="en-US" dirty="0"/>
          </a:p>
        </p:txBody>
      </p:sp>
      <p:sp>
        <p:nvSpPr>
          <p:cNvPr id="6246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327FA29-AFD4-48DB-A6D1-7C7D55D1D95D}" type="slidenum">
              <a:rPr lang="x-none" sz="1400">
                <a:solidFill>
                  <a:schemeClr val="tx1"/>
                </a:solidFill>
                <a:latin typeface="Arial" pitchFamily="34" charset="0"/>
                <a:cs typeface="Arial" pitchFamily="34" charset="0"/>
              </a:rPr>
              <a:pPr/>
              <a:t>27</a:t>
            </a:fld>
            <a:endParaRPr lang="en-US" sz="1400" dirty="0">
              <a:solidFill>
                <a:schemeClr val="tx1"/>
              </a:solidFill>
              <a:latin typeface="Arial" pitchFamily="34" charset="0"/>
              <a:cs typeface="Arial" pitchFamily="34" charset="0"/>
            </a:endParaRPr>
          </a:p>
        </p:txBody>
      </p:sp>
      <p:sp>
        <p:nvSpPr>
          <p:cNvPr id="62469" name="Rectangle 3"/>
          <p:cNvSpPr>
            <a:spLocks noGrp="1" noChangeArrowheads="1"/>
          </p:cNvSpPr>
          <p:nvPr>
            <p:ph type="title" idx="4294967295"/>
          </p:nvPr>
        </p:nvSpPr>
        <p:spPr>
          <a:xfrm>
            <a:off x="684213" y="400050"/>
            <a:ext cx="7772400" cy="1143000"/>
          </a:xfrm>
        </p:spPr>
        <p:txBody>
          <a:bodyPr/>
          <a:lstStyle/>
          <a:p>
            <a:r>
              <a:rPr lang="en-US" dirty="0"/>
              <a:t>Dollar Short + Day Late</a:t>
            </a:r>
          </a:p>
        </p:txBody>
      </p:sp>
      <p:sp>
        <p:nvSpPr>
          <p:cNvPr id="62471" name="Rectangle 9"/>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62472" name="Text Box 10"/>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62473" name="Rectangle 11"/>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62474" name="Text Box 12"/>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grpSp>
        <p:nvGrpSpPr>
          <p:cNvPr id="4" name="Group 18"/>
          <p:cNvGrpSpPr>
            <a:grpSpLocks/>
          </p:cNvGrpSpPr>
          <p:nvPr/>
        </p:nvGrpSpPr>
        <p:grpSpPr bwMode="auto">
          <a:xfrm>
            <a:off x="3378200" y="4476750"/>
            <a:ext cx="685800" cy="609600"/>
            <a:chOff x="1584" y="816"/>
            <a:chExt cx="912" cy="816"/>
          </a:xfrm>
          <a:effectLst>
            <a:glow rad="101600">
              <a:schemeClr val="accent3">
                <a:satMod val="175000"/>
                <a:alpha val="40000"/>
              </a:schemeClr>
            </a:glow>
          </a:effectLst>
        </p:grpSpPr>
        <p:sp>
          <p:nvSpPr>
            <p:cNvPr id="62477" name="Freeform 1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78" name="Freeform 2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79" name="Freeform 21"/>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80" name="Freeform 2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81" name="Freeform 2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82" name="Freeform 2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83" name="Freeform 25"/>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84" name="Freeform 26"/>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62485" name="Freeform 27"/>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44444E-6 2.75671E-6 C -0.0085 -0.08303 -0.01631 -0.16258 0.01372 -0.20907 C 0.04375 -0.25555 0.14601 -0.26388 0.18073 -0.27845 " pathEditMode="relative" rAng="0" ptsTypes="aaa">
                                      <p:cBhvr>
                                        <p:cTn id="6" dur="2000" fill="hold"/>
                                        <p:tgtEl>
                                          <p:spTgt spid="4"/>
                                        </p:tgtEl>
                                        <p:attrNameLst>
                                          <p:attrName>ppt_x</p:attrName>
                                          <p:attrName>ppt_y</p:attrName>
                                        </p:attrNameLst>
                                      </p:cBhvr>
                                      <p:rCtr x="8200" y="-13900"/>
                                    </p:animMotion>
                                  </p:childTnLst>
                                </p:cTn>
                              </p:par>
                            </p:childTnLst>
                          </p:cTn>
                        </p:par>
                        <p:par>
                          <p:cTn id="7" fill="hold">
                            <p:stCondLst>
                              <p:cond delay="2000"/>
                            </p:stCondLst>
                            <p:childTnLst>
                              <p:par>
                                <p:cTn id="8" presetID="3" presetClass="exit" presetSubtype="10" fill="hold" nodeType="afterEffect">
                                  <p:stCondLst>
                                    <p:cond delay="0"/>
                                  </p:stCondLst>
                                  <p:childTnLst>
                                    <p:animEffect transition="out" filter="blinds(horizontal)">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p:txBody>
          <a:bodyPr/>
          <a:lstStyle/>
          <a:p>
            <a:r>
              <a:rPr lang="en-US" dirty="0"/>
              <a:t>Java Object Interface</a:t>
            </a:r>
          </a:p>
        </p:txBody>
      </p:sp>
      <p:sp>
        <p:nvSpPr>
          <p:cNvPr id="41986" name="Footer Placeholder 1"/>
          <p:cNvSpPr>
            <a:spLocks noGrp="1"/>
          </p:cNvSpPr>
          <p:nvPr>
            <p:ph type="ftr" sz="quarter" idx="10"/>
          </p:nvPr>
        </p:nvSpPr>
        <p:spPr>
          <a:noFill/>
        </p:spPr>
        <p:txBody>
          <a:bodyPr/>
          <a:lstStyle/>
          <a:p>
            <a:r>
              <a:rPr lang="en-US" dirty="0"/>
              <a:t>Art of Multiprocessor Programming</a:t>
            </a:r>
          </a:p>
        </p:txBody>
      </p:sp>
      <p:sp>
        <p:nvSpPr>
          <p:cNvPr id="41987" name="Slide Number Placeholder 2"/>
          <p:cNvSpPr>
            <a:spLocks noGrp="1"/>
          </p:cNvSpPr>
          <p:nvPr>
            <p:ph type="sldNum" sz="quarter" idx="11"/>
          </p:nvPr>
        </p:nvSpPr>
        <p:spPr>
          <a:noFill/>
        </p:spPr>
        <p:txBody>
          <a:bodyPr/>
          <a:lstStyle/>
          <a:p>
            <a:fld id="{9666F31F-64A2-472C-A9DE-F8112701ADCE}" type="slidenum">
              <a:rPr lang="x-none" smtClean="0">
                <a:cs typeface="Arial" pitchFamily="34" charset="0"/>
              </a:rPr>
              <a:pPr/>
              <a:t>28</a:t>
            </a:fld>
            <a:endParaRPr lang="en-US" dirty="0">
              <a:cs typeface="Arial" pitchFamily="34" charset="0"/>
            </a:endParaRPr>
          </a:p>
        </p:txBody>
      </p:sp>
      <p:sp>
        <p:nvSpPr>
          <p:cNvPr id="419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A088145-ED59-43BD-851B-AD13F5542E47}" type="slidenum">
              <a:rPr lang="x-none" sz="1400">
                <a:solidFill>
                  <a:schemeClr val="tx1"/>
                </a:solidFill>
                <a:latin typeface="Arial" pitchFamily="34" charset="0"/>
                <a:cs typeface="Arial" pitchFamily="34" charset="0"/>
              </a:rPr>
              <a:pPr/>
              <a:t>28</a:t>
            </a:fld>
            <a:endParaRPr lang="en-US" sz="1400" dirty="0">
              <a:solidFill>
                <a:schemeClr val="tx1"/>
              </a:solidFill>
              <a:latin typeface="Arial" pitchFamily="34" charset="0"/>
              <a:cs typeface="Arial" pitchFamily="34" charset="0"/>
            </a:endParaRPr>
          </a:p>
        </p:txBody>
      </p:sp>
      <p:sp>
        <p:nvSpPr>
          <p:cNvPr id="3" name="TextBox 2">
            <a:extLst>
              <a:ext uri="{FF2B5EF4-FFF2-40B4-BE49-F238E27FC236}">
                <a16:creationId xmlns:a16="http://schemas.microsoft.com/office/drawing/2014/main" id="{59C6C7AE-E6D5-7AF7-ECF0-2D2EDE167B9C}"/>
              </a:ext>
            </a:extLst>
          </p:cNvPr>
          <p:cNvSpPr txBox="1"/>
          <p:nvPr/>
        </p:nvSpPr>
        <p:spPr bwMode="auto">
          <a:xfrm>
            <a:off x="838200" y="1821956"/>
            <a:ext cx="6337092" cy="437043"/>
          </a:xfrm>
          <a:prstGeom prst="rect">
            <a:avLst/>
          </a:prstGeom>
          <a:solidFill>
            <a:schemeClr val="tx1"/>
          </a:solidFill>
          <a:ln w="76200">
            <a:solidFill>
              <a:srgbClr val="FF66CC"/>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80000"/>
              </a:lnSpc>
            </a:pPr>
            <a:r>
              <a:rPr lang="en-US" sz="2800" dirty="0">
                <a:solidFill>
                  <a:srgbClr val="FFFF00"/>
                </a:solidFill>
              </a:rPr>
              <a:t>Every object has implicit monitor lock</a:t>
            </a:r>
          </a:p>
        </p:txBody>
      </p:sp>
      <p:sp>
        <p:nvSpPr>
          <p:cNvPr id="4" name="TextBox 3">
            <a:extLst>
              <a:ext uri="{FF2B5EF4-FFF2-40B4-BE49-F238E27FC236}">
                <a16:creationId xmlns:a16="http://schemas.microsoft.com/office/drawing/2014/main" id="{83A49ABC-6E64-2A41-AB08-03DA412EC778}"/>
              </a:ext>
            </a:extLst>
          </p:cNvPr>
          <p:cNvSpPr txBox="1"/>
          <p:nvPr/>
        </p:nvSpPr>
        <p:spPr bwMode="auto">
          <a:xfrm>
            <a:off x="1862526" y="3246500"/>
            <a:ext cx="6876738" cy="437043"/>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80000"/>
              </a:lnSpc>
            </a:pPr>
            <a:r>
              <a:rPr lang="en-US" sz="2800" dirty="0">
                <a:solidFill>
                  <a:srgbClr val="FFFF00"/>
                </a:solidFill>
              </a:rPr>
              <a:t>One condition associated with the object</a:t>
            </a:r>
          </a:p>
        </p:txBody>
      </p:sp>
      <p:sp>
        <p:nvSpPr>
          <p:cNvPr id="5" name="TextBox 4">
            <a:extLst>
              <a:ext uri="{FF2B5EF4-FFF2-40B4-BE49-F238E27FC236}">
                <a16:creationId xmlns:a16="http://schemas.microsoft.com/office/drawing/2014/main" id="{DA9D5D42-0167-3AF2-5303-99742DB2EE0F}"/>
              </a:ext>
            </a:extLst>
          </p:cNvPr>
          <p:cNvSpPr txBox="1"/>
          <p:nvPr/>
        </p:nvSpPr>
        <p:spPr bwMode="auto">
          <a:xfrm>
            <a:off x="1862526" y="3958772"/>
            <a:ext cx="5415196" cy="781752"/>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80000"/>
              </a:lnSpc>
            </a:pPr>
            <a:r>
              <a:rPr lang="en-US" sz="2800" dirty="0">
                <a:solidFill>
                  <a:srgbClr val="FFFF00"/>
                </a:solidFill>
              </a:rPr>
              <a:t>Wait until that object’s condition is signaled</a:t>
            </a:r>
          </a:p>
        </p:txBody>
      </p:sp>
      <p:sp>
        <p:nvSpPr>
          <p:cNvPr id="6" name="TextBox 5">
            <a:extLst>
              <a:ext uri="{FF2B5EF4-FFF2-40B4-BE49-F238E27FC236}">
                <a16:creationId xmlns:a16="http://schemas.microsoft.com/office/drawing/2014/main" id="{4CFD8C65-AF0A-7A47-50A4-AACFBC63AD16}"/>
              </a:ext>
            </a:extLst>
          </p:cNvPr>
          <p:cNvSpPr txBox="1"/>
          <p:nvPr/>
        </p:nvSpPr>
        <p:spPr bwMode="auto">
          <a:xfrm>
            <a:off x="1862526" y="5015752"/>
            <a:ext cx="4987976" cy="781752"/>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lnSpc>
                <a:spcPct val="80000"/>
              </a:lnSpc>
            </a:pPr>
            <a:r>
              <a:rPr lang="en-US" sz="2800" dirty="0">
                <a:solidFill>
                  <a:srgbClr val="FFFF00"/>
                </a:solidFill>
              </a:rPr>
              <a:t>Signal that object’s condition to notify other waiting threads</a:t>
            </a:r>
          </a:p>
        </p:txBody>
      </p:sp>
      <p:sp>
        <p:nvSpPr>
          <p:cNvPr id="2" name="TextBox 1">
            <a:extLst>
              <a:ext uri="{FF2B5EF4-FFF2-40B4-BE49-F238E27FC236}">
                <a16:creationId xmlns:a16="http://schemas.microsoft.com/office/drawing/2014/main" id="{BC9820E2-0CB1-5D12-7C04-4EED5027D108}"/>
              </a:ext>
            </a:extLst>
          </p:cNvPr>
          <p:cNvSpPr txBox="1"/>
          <p:nvPr/>
        </p:nvSpPr>
        <p:spPr bwMode="auto">
          <a:xfrm>
            <a:off x="838200" y="2534228"/>
            <a:ext cx="6337092" cy="437043"/>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80000"/>
              </a:lnSpc>
            </a:pPr>
            <a:r>
              <a:rPr lang="en-US" sz="2800" dirty="0">
                <a:solidFill>
                  <a:srgbClr val="FFFF00"/>
                </a:solidFill>
              </a:rPr>
              <a:t>Interacts with synchronized methods</a:t>
            </a:r>
          </a:p>
        </p:txBody>
      </p:sp>
    </p:spTree>
    <p:extLst>
      <p:ext uri="{BB962C8B-B14F-4D97-AF65-F5344CB8AC3E}">
        <p14:creationId xmlns:p14="http://schemas.microsoft.com/office/powerpoint/2010/main" val="5526114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1"/>
          <p:cNvSpPr>
            <a:spLocks noGrp="1"/>
          </p:cNvSpPr>
          <p:nvPr>
            <p:ph type="ftr" sz="quarter" idx="10"/>
          </p:nvPr>
        </p:nvSpPr>
        <p:spPr>
          <a:noFill/>
        </p:spPr>
        <p:txBody>
          <a:bodyPr/>
          <a:lstStyle/>
          <a:p>
            <a:r>
              <a:rPr lang="en-US" dirty="0"/>
              <a:t>Art of Multiprocessor Programming</a:t>
            </a:r>
          </a:p>
        </p:txBody>
      </p:sp>
      <p:sp>
        <p:nvSpPr>
          <p:cNvPr id="63491" name="Slide Number Placeholder 2"/>
          <p:cNvSpPr>
            <a:spLocks noGrp="1"/>
          </p:cNvSpPr>
          <p:nvPr>
            <p:ph type="sldNum" sz="quarter" idx="11"/>
          </p:nvPr>
        </p:nvSpPr>
        <p:spPr>
          <a:noFill/>
        </p:spPr>
        <p:txBody>
          <a:bodyPr/>
          <a:lstStyle/>
          <a:p>
            <a:fld id="{EEB967C3-FA7F-412A-837D-A0272F35E479}" type="slidenum">
              <a:rPr lang="x-none" smtClean="0">
                <a:cs typeface="Arial" pitchFamily="34" charset="0"/>
              </a:rPr>
              <a:pPr/>
              <a:t>29</a:t>
            </a:fld>
            <a:endParaRPr lang="en-US" dirty="0">
              <a:cs typeface="Arial" pitchFamily="34" charset="0"/>
            </a:endParaRPr>
          </a:p>
        </p:txBody>
      </p:sp>
      <p:sp>
        <p:nvSpPr>
          <p:cNvPr id="6349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1CE037A9-E2DE-4A03-A61B-D8067A0B3BA0}" type="slidenum">
              <a:rPr lang="x-none" sz="1400">
                <a:solidFill>
                  <a:schemeClr val="tx1"/>
                </a:solidFill>
                <a:latin typeface="Arial" pitchFamily="34" charset="0"/>
                <a:cs typeface="Arial" pitchFamily="34" charset="0"/>
              </a:rPr>
              <a:pPr/>
              <a:t>29</a:t>
            </a:fld>
            <a:endParaRPr lang="en-US" sz="1400" dirty="0">
              <a:solidFill>
                <a:schemeClr val="tx1"/>
              </a:solidFill>
              <a:latin typeface="Arial" pitchFamily="34" charset="0"/>
              <a:cs typeface="Arial" pitchFamily="34" charset="0"/>
            </a:endParaRPr>
          </a:p>
        </p:txBody>
      </p:sp>
      <p:sp>
        <p:nvSpPr>
          <p:cNvPr id="63493" name="Rectangle 5"/>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3494" name="Rectangle 2"/>
          <p:cNvSpPr>
            <a:spLocks noGrp="1" noChangeArrowheads="1"/>
          </p:cNvSpPr>
          <p:nvPr>
            <p:ph type="title" idx="4294967295"/>
          </p:nvPr>
        </p:nvSpPr>
        <p:spPr/>
        <p:txBody>
          <a:bodyPr/>
          <a:lstStyle/>
          <a:p>
            <a:r>
              <a:rPr lang="en-US" dirty="0"/>
              <a:t>Java Synchronized Methods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CC203F9C-A008-5642-0D06-8C02767E8B72}"/>
              </a:ext>
            </a:extLst>
          </p:cNvPr>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BB629E7E-66DF-4B84-9C9C-BBC00C95A60F}" type="slidenum">
              <a:rPr lang="x-none" smtClean="0">
                <a:cs typeface="Arial" pitchFamily="34" charset="0"/>
              </a:rPr>
              <a:pPr/>
              <a:t>30</a:t>
            </a:fld>
            <a:endParaRPr lang="en-US" dirty="0">
              <a:cs typeface="Arial" pitchFamily="34" charset="0"/>
            </a:endParaRPr>
          </a:p>
        </p:txBody>
      </p:sp>
      <p:sp>
        <p:nvSpPr>
          <p:cNvPr id="6451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3887991-F7F7-4A31-8A68-F396120D6377}" type="slidenum">
              <a:rPr lang="x-none" sz="1400">
                <a:solidFill>
                  <a:schemeClr val="tx1"/>
                </a:solidFill>
                <a:latin typeface="Arial" pitchFamily="34" charset="0"/>
                <a:cs typeface="Arial" pitchFamily="34" charset="0"/>
              </a:rPr>
              <a:pPr/>
              <a:t>30</a:t>
            </a:fld>
            <a:endParaRPr lang="en-US" sz="1400" dirty="0">
              <a:solidFill>
                <a:schemeClr val="tx1"/>
              </a:solidFill>
              <a:latin typeface="Arial" pitchFamily="34" charset="0"/>
              <a:cs typeface="Arial" pitchFamily="34" charset="0"/>
            </a:endParaRPr>
          </a:p>
        </p:txBody>
      </p:sp>
      <p:sp>
        <p:nvSpPr>
          <p:cNvPr id="64518" name="Rectangle 3"/>
          <p:cNvSpPr>
            <a:spLocks noGrp="1" noChangeArrowheads="1"/>
          </p:cNvSpPr>
          <p:nvPr>
            <p:ph type="title" idx="4294967295"/>
          </p:nvPr>
        </p:nvSpPr>
        <p:spPr/>
        <p:txBody>
          <a:bodyPr/>
          <a:lstStyle/>
          <a:p>
            <a:r>
              <a:rPr lang="en-US" dirty="0"/>
              <a:t>Java Synchronized Methods</a:t>
            </a:r>
          </a:p>
        </p:txBody>
      </p:sp>
      <p:sp>
        <p:nvSpPr>
          <p:cNvPr id="64519" name="AutoShape 4"/>
          <p:cNvSpPr>
            <a:spLocks noChangeArrowheads="1"/>
          </p:cNvSpPr>
          <p:nvPr/>
        </p:nvSpPr>
        <p:spPr bwMode="auto">
          <a:xfrm flipH="1">
            <a:off x="858838" y="1766888"/>
            <a:ext cx="3340100" cy="346075"/>
          </a:xfrm>
          <a:prstGeom prst="wedgeRoundRectCallout">
            <a:avLst>
              <a:gd name="adj1" fmla="val -56750"/>
              <a:gd name="adj2" fmla="val 850000"/>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64520" name="Text Box 5"/>
          <p:cNvSpPr txBox="1">
            <a:spLocks noChangeArrowheads="1"/>
          </p:cNvSpPr>
          <p:nvPr/>
        </p:nvSpPr>
        <p:spPr bwMode="auto">
          <a:xfrm>
            <a:off x="2813050" y="4943475"/>
            <a:ext cx="5364163" cy="946150"/>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Each object has an implicit lock with an implicit condition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9C9D3A0A-5215-9BAA-92E2-604FDA677638}"/>
              </a:ext>
            </a:extLst>
          </p:cNvPr>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5538" name="Footer Placeholder 1"/>
          <p:cNvSpPr>
            <a:spLocks noGrp="1"/>
          </p:cNvSpPr>
          <p:nvPr>
            <p:ph type="ftr" sz="quarter" idx="10"/>
          </p:nvPr>
        </p:nvSpPr>
        <p:spPr>
          <a:noFill/>
        </p:spPr>
        <p:txBody>
          <a:bodyPr/>
          <a:lstStyle/>
          <a:p>
            <a:r>
              <a:rPr lang="en-US" dirty="0"/>
              <a:t>Art of Multiprocessor Programming</a:t>
            </a:r>
          </a:p>
        </p:txBody>
      </p:sp>
      <p:sp>
        <p:nvSpPr>
          <p:cNvPr id="65539" name="Slide Number Placeholder 2"/>
          <p:cNvSpPr>
            <a:spLocks noGrp="1"/>
          </p:cNvSpPr>
          <p:nvPr>
            <p:ph type="sldNum" sz="quarter" idx="11"/>
          </p:nvPr>
        </p:nvSpPr>
        <p:spPr>
          <a:noFill/>
        </p:spPr>
        <p:txBody>
          <a:bodyPr/>
          <a:lstStyle/>
          <a:p>
            <a:fld id="{9364B0E4-3A25-4097-872E-435CDF4E2FBD}" type="slidenum">
              <a:rPr lang="x-none" smtClean="0">
                <a:cs typeface="Arial" pitchFamily="34" charset="0"/>
              </a:rPr>
              <a:pPr/>
              <a:t>31</a:t>
            </a:fld>
            <a:endParaRPr lang="en-US" dirty="0">
              <a:cs typeface="Arial" pitchFamily="34" charset="0"/>
            </a:endParaRPr>
          </a:p>
        </p:txBody>
      </p:sp>
      <p:sp>
        <p:nvSpPr>
          <p:cNvPr id="6554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762F23E-26B6-48FC-AAB3-47BADF88A380}" type="slidenum">
              <a:rPr lang="x-none" sz="1400">
                <a:solidFill>
                  <a:schemeClr val="tx1"/>
                </a:solidFill>
                <a:latin typeface="Arial" pitchFamily="34" charset="0"/>
                <a:cs typeface="Arial" pitchFamily="34" charset="0"/>
              </a:rPr>
              <a:pPr/>
              <a:t>31</a:t>
            </a:fld>
            <a:endParaRPr lang="en-US" sz="1400" dirty="0">
              <a:solidFill>
                <a:schemeClr val="tx1"/>
              </a:solidFill>
              <a:latin typeface="Arial" pitchFamily="34" charset="0"/>
              <a:cs typeface="Arial" pitchFamily="34" charset="0"/>
            </a:endParaRPr>
          </a:p>
        </p:txBody>
      </p:sp>
      <p:sp>
        <p:nvSpPr>
          <p:cNvPr id="65542" name="Rectangle 3"/>
          <p:cNvSpPr>
            <a:spLocks noGrp="1" noChangeArrowheads="1"/>
          </p:cNvSpPr>
          <p:nvPr>
            <p:ph type="title" idx="4294967295"/>
          </p:nvPr>
        </p:nvSpPr>
        <p:spPr/>
        <p:txBody>
          <a:bodyPr/>
          <a:lstStyle/>
          <a:p>
            <a:r>
              <a:rPr lang="en-US" dirty="0"/>
              <a:t>Java Synchronized Methods</a:t>
            </a:r>
          </a:p>
        </p:txBody>
      </p:sp>
      <p:sp>
        <p:nvSpPr>
          <p:cNvPr id="65543" name="AutoShape 4"/>
          <p:cNvSpPr>
            <a:spLocks noChangeArrowheads="1"/>
          </p:cNvSpPr>
          <p:nvPr/>
        </p:nvSpPr>
        <p:spPr bwMode="auto">
          <a:xfrm flipH="1">
            <a:off x="2174875" y="3319463"/>
            <a:ext cx="2105025" cy="346075"/>
          </a:xfrm>
          <a:prstGeom prst="wedgeRoundRectCallout">
            <a:avLst>
              <a:gd name="adj1" fmla="val -70366"/>
              <a:gd name="adj2" fmla="val -28761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65544" name="Text Box 5"/>
          <p:cNvSpPr txBox="1">
            <a:spLocks noChangeArrowheads="1"/>
          </p:cNvSpPr>
          <p:nvPr/>
        </p:nvSpPr>
        <p:spPr bwMode="auto">
          <a:xfrm>
            <a:off x="4756150" y="1949450"/>
            <a:ext cx="3397250" cy="946150"/>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Lock on entry, unlock on return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F25087F-8C58-7746-AD8C-556E4E3F8AE1}"/>
              </a:ext>
            </a:extLst>
          </p:cNvPr>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6562" name="Footer Placeholder 1"/>
          <p:cNvSpPr>
            <a:spLocks noGrp="1"/>
          </p:cNvSpPr>
          <p:nvPr>
            <p:ph type="ftr" sz="quarter" idx="10"/>
          </p:nvPr>
        </p:nvSpPr>
        <p:spPr>
          <a:noFill/>
        </p:spPr>
        <p:txBody>
          <a:bodyPr/>
          <a:lstStyle/>
          <a:p>
            <a:r>
              <a:rPr lang="en-US" dirty="0"/>
              <a:t>Art of Multiprocessor Programming</a:t>
            </a:r>
          </a:p>
        </p:txBody>
      </p:sp>
      <p:sp>
        <p:nvSpPr>
          <p:cNvPr id="66563" name="Slide Number Placeholder 2"/>
          <p:cNvSpPr>
            <a:spLocks noGrp="1"/>
          </p:cNvSpPr>
          <p:nvPr>
            <p:ph type="sldNum" sz="quarter" idx="11"/>
          </p:nvPr>
        </p:nvSpPr>
        <p:spPr>
          <a:noFill/>
        </p:spPr>
        <p:txBody>
          <a:bodyPr/>
          <a:lstStyle/>
          <a:p>
            <a:fld id="{4AC56DBA-65B6-478F-B8F9-418656D8256B}" type="slidenum">
              <a:rPr lang="x-none" smtClean="0">
                <a:cs typeface="Arial" pitchFamily="34" charset="0"/>
              </a:rPr>
              <a:pPr/>
              <a:t>32</a:t>
            </a:fld>
            <a:endParaRPr lang="en-US" dirty="0">
              <a:cs typeface="Arial" pitchFamily="34" charset="0"/>
            </a:endParaRPr>
          </a:p>
        </p:txBody>
      </p:sp>
      <p:sp>
        <p:nvSpPr>
          <p:cNvPr id="6656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DB8EB5D-C7B1-4746-A241-AC5860DC7BB2}" type="slidenum">
              <a:rPr lang="x-none" sz="1400">
                <a:solidFill>
                  <a:schemeClr val="tx1"/>
                </a:solidFill>
                <a:latin typeface="Arial" pitchFamily="34" charset="0"/>
                <a:cs typeface="Arial" pitchFamily="34" charset="0"/>
              </a:rPr>
              <a:pPr/>
              <a:t>32</a:t>
            </a:fld>
            <a:endParaRPr lang="en-US" sz="1400" dirty="0">
              <a:solidFill>
                <a:schemeClr val="tx1"/>
              </a:solidFill>
              <a:latin typeface="Arial" pitchFamily="34" charset="0"/>
              <a:cs typeface="Arial" pitchFamily="34" charset="0"/>
            </a:endParaRPr>
          </a:p>
        </p:txBody>
      </p:sp>
      <p:sp>
        <p:nvSpPr>
          <p:cNvPr id="66566" name="Rectangle 3"/>
          <p:cNvSpPr>
            <a:spLocks noGrp="1" noChangeArrowheads="1"/>
          </p:cNvSpPr>
          <p:nvPr>
            <p:ph type="title" idx="4294967295"/>
          </p:nvPr>
        </p:nvSpPr>
        <p:spPr/>
        <p:txBody>
          <a:bodyPr/>
          <a:lstStyle/>
          <a:p>
            <a:r>
              <a:rPr lang="en-US" dirty="0"/>
              <a:t>Java Synchronized Methods</a:t>
            </a:r>
          </a:p>
        </p:txBody>
      </p:sp>
      <p:sp>
        <p:nvSpPr>
          <p:cNvPr id="66567" name="AutoShape 4"/>
          <p:cNvSpPr>
            <a:spLocks noChangeArrowheads="1"/>
          </p:cNvSpPr>
          <p:nvPr/>
        </p:nvSpPr>
        <p:spPr bwMode="auto">
          <a:xfrm flipH="1">
            <a:off x="1236686" y="3507914"/>
            <a:ext cx="3651653" cy="523220"/>
          </a:xfrm>
          <a:prstGeom prst="wedgeRoundRectCallout">
            <a:avLst>
              <a:gd name="adj1" fmla="val -30204"/>
              <a:gd name="adj2" fmla="val 185871"/>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66568" name="Text Box 5"/>
          <p:cNvSpPr txBox="1">
            <a:spLocks noChangeArrowheads="1"/>
          </p:cNvSpPr>
          <p:nvPr/>
        </p:nvSpPr>
        <p:spPr bwMode="auto">
          <a:xfrm>
            <a:off x="4052353" y="4951126"/>
            <a:ext cx="4449243" cy="52322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Test for empty …</a:t>
            </a:r>
          </a:p>
        </p:txBody>
      </p:sp>
    </p:spTree>
    <p:extLst>
      <p:ext uri="{BB962C8B-B14F-4D97-AF65-F5344CB8AC3E}">
        <p14:creationId xmlns:p14="http://schemas.microsoft.com/office/powerpoint/2010/main" val="38169283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F25087F-8C58-7746-AD8C-556E4E3F8AE1}"/>
              </a:ext>
            </a:extLst>
          </p:cNvPr>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6562" name="Footer Placeholder 1"/>
          <p:cNvSpPr>
            <a:spLocks noGrp="1"/>
          </p:cNvSpPr>
          <p:nvPr>
            <p:ph type="ftr" sz="quarter" idx="10"/>
          </p:nvPr>
        </p:nvSpPr>
        <p:spPr>
          <a:noFill/>
        </p:spPr>
        <p:txBody>
          <a:bodyPr/>
          <a:lstStyle/>
          <a:p>
            <a:r>
              <a:rPr lang="en-US" dirty="0"/>
              <a:t>Art of Multiprocessor Programming</a:t>
            </a:r>
          </a:p>
        </p:txBody>
      </p:sp>
      <p:sp>
        <p:nvSpPr>
          <p:cNvPr id="66563" name="Slide Number Placeholder 2"/>
          <p:cNvSpPr>
            <a:spLocks noGrp="1"/>
          </p:cNvSpPr>
          <p:nvPr>
            <p:ph type="sldNum" sz="quarter" idx="11"/>
          </p:nvPr>
        </p:nvSpPr>
        <p:spPr>
          <a:noFill/>
        </p:spPr>
        <p:txBody>
          <a:bodyPr/>
          <a:lstStyle/>
          <a:p>
            <a:fld id="{4AC56DBA-65B6-478F-B8F9-418656D8256B}" type="slidenum">
              <a:rPr lang="x-none" smtClean="0">
                <a:cs typeface="Arial" pitchFamily="34" charset="0"/>
              </a:rPr>
              <a:pPr/>
              <a:t>33</a:t>
            </a:fld>
            <a:endParaRPr lang="en-US" dirty="0">
              <a:cs typeface="Arial" pitchFamily="34" charset="0"/>
            </a:endParaRPr>
          </a:p>
        </p:txBody>
      </p:sp>
      <p:sp>
        <p:nvSpPr>
          <p:cNvPr id="6656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DB8EB5D-C7B1-4746-A241-AC5860DC7BB2}" type="slidenum">
              <a:rPr lang="x-none" sz="1400">
                <a:solidFill>
                  <a:schemeClr val="tx1"/>
                </a:solidFill>
                <a:latin typeface="Arial" pitchFamily="34" charset="0"/>
                <a:cs typeface="Arial" pitchFamily="34" charset="0"/>
              </a:rPr>
              <a:pPr/>
              <a:t>33</a:t>
            </a:fld>
            <a:endParaRPr lang="en-US" sz="1400" dirty="0">
              <a:solidFill>
                <a:schemeClr val="tx1"/>
              </a:solidFill>
              <a:latin typeface="Arial" pitchFamily="34" charset="0"/>
              <a:cs typeface="Arial" pitchFamily="34" charset="0"/>
            </a:endParaRPr>
          </a:p>
        </p:txBody>
      </p:sp>
      <p:sp>
        <p:nvSpPr>
          <p:cNvPr id="66566" name="Rectangle 3"/>
          <p:cNvSpPr>
            <a:spLocks noGrp="1" noChangeArrowheads="1"/>
          </p:cNvSpPr>
          <p:nvPr>
            <p:ph type="title" idx="4294967295"/>
          </p:nvPr>
        </p:nvSpPr>
        <p:spPr/>
        <p:txBody>
          <a:bodyPr/>
          <a:lstStyle/>
          <a:p>
            <a:r>
              <a:rPr lang="en-US" dirty="0"/>
              <a:t>Java Synchronized Methods</a:t>
            </a:r>
          </a:p>
        </p:txBody>
      </p:sp>
      <p:sp>
        <p:nvSpPr>
          <p:cNvPr id="66567" name="AutoShape 4"/>
          <p:cNvSpPr>
            <a:spLocks noChangeArrowheads="1"/>
          </p:cNvSpPr>
          <p:nvPr/>
        </p:nvSpPr>
        <p:spPr bwMode="auto">
          <a:xfrm flipH="1">
            <a:off x="1620838" y="3914775"/>
            <a:ext cx="1131887" cy="346075"/>
          </a:xfrm>
          <a:prstGeom prst="wedgeRoundRectCallout">
            <a:avLst>
              <a:gd name="adj1" fmla="val -261926"/>
              <a:gd name="adj2" fmla="val -428903"/>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66568" name="Text Box 5"/>
          <p:cNvSpPr txBox="1">
            <a:spLocks noChangeArrowheads="1"/>
          </p:cNvSpPr>
          <p:nvPr/>
        </p:nvSpPr>
        <p:spPr bwMode="auto">
          <a:xfrm>
            <a:off x="5211763" y="2095500"/>
            <a:ext cx="3397250" cy="946150"/>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If empty, Wait on implicit condition</a:t>
            </a:r>
          </a:p>
        </p:txBody>
      </p:sp>
    </p:spTree>
    <p:extLst>
      <p:ext uri="{BB962C8B-B14F-4D97-AF65-F5344CB8AC3E}">
        <p14:creationId xmlns:p14="http://schemas.microsoft.com/office/powerpoint/2010/main" val="33351985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F25087F-8C58-7746-AD8C-556E4E3F8AE1}"/>
              </a:ext>
            </a:extLst>
          </p:cNvPr>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6562" name="Footer Placeholder 1"/>
          <p:cNvSpPr>
            <a:spLocks noGrp="1"/>
          </p:cNvSpPr>
          <p:nvPr>
            <p:ph type="ftr" sz="quarter" idx="10"/>
          </p:nvPr>
        </p:nvSpPr>
        <p:spPr>
          <a:noFill/>
        </p:spPr>
        <p:txBody>
          <a:bodyPr/>
          <a:lstStyle/>
          <a:p>
            <a:r>
              <a:rPr lang="en-US" dirty="0"/>
              <a:t>Art of Multiprocessor Programming</a:t>
            </a:r>
          </a:p>
        </p:txBody>
      </p:sp>
      <p:sp>
        <p:nvSpPr>
          <p:cNvPr id="66563" name="Slide Number Placeholder 2"/>
          <p:cNvSpPr>
            <a:spLocks noGrp="1"/>
          </p:cNvSpPr>
          <p:nvPr>
            <p:ph type="sldNum" sz="quarter" idx="11"/>
          </p:nvPr>
        </p:nvSpPr>
        <p:spPr>
          <a:noFill/>
        </p:spPr>
        <p:txBody>
          <a:bodyPr/>
          <a:lstStyle/>
          <a:p>
            <a:fld id="{4AC56DBA-65B6-478F-B8F9-418656D8256B}" type="slidenum">
              <a:rPr lang="x-none" smtClean="0">
                <a:cs typeface="Arial" pitchFamily="34" charset="0"/>
              </a:rPr>
              <a:pPr/>
              <a:t>34</a:t>
            </a:fld>
            <a:endParaRPr lang="en-US" dirty="0">
              <a:cs typeface="Arial" pitchFamily="34" charset="0"/>
            </a:endParaRPr>
          </a:p>
        </p:txBody>
      </p:sp>
      <p:sp>
        <p:nvSpPr>
          <p:cNvPr id="6656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DB8EB5D-C7B1-4746-A241-AC5860DC7BB2}" type="slidenum">
              <a:rPr lang="x-none" sz="1400">
                <a:solidFill>
                  <a:schemeClr val="tx1"/>
                </a:solidFill>
                <a:latin typeface="Arial" pitchFamily="34" charset="0"/>
                <a:cs typeface="Arial" pitchFamily="34" charset="0"/>
              </a:rPr>
              <a:pPr/>
              <a:t>34</a:t>
            </a:fld>
            <a:endParaRPr lang="en-US" sz="1400" dirty="0">
              <a:solidFill>
                <a:schemeClr val="tx1"/>
              </a:solidFill>
              <a:latin typeface="Arial" pitchFamily="34" charset="0"/>
              <a:cs typeface="Arial" pitchFamily="34" charset="0"/>
            </a:endParaRPr>
          </a:p>
        </p:txBody>
      </p:sp>
      <p:sp>
        <p:nvSpPr>
          <p:cNvPr id="66566" name="Rectangle 3"/>
          <p:cNvSpPr>
            <a:spLocks noGrp="1" noChangeArrowheads="1"/>
          </p:cNvSpPr>
          <p:nvPr>
            <p:ph type="title" idx="4294967295"/>
          </p:nvPr>
        </p:nvSpPr>
        <p:spPr/>
        <p:txBody>
          <a:bodyPr/>
          <a:lstStyle/>
          <a:p>
            <a:r>
              <a:rPr lang="en-US" dirty="0"/>
              <a:t>Java Synchronized Methods</a:t>
            </a:r>
          </a:p>
        </p:txBody>
      </p:sp>
      <p:sp>
        <p:nvSpPr>
          <p:cNvPr id="66567" name="AutoShape 4"/>
          <p:cNvSpPr>
            <a:spLocks noChangeArrowheads="1"/>
          </p:cNvSpPr>
          <p:nvPr/>
        </p:nvSpPr>
        <p:spPr bwMode="auto">
          <a:xfrm flipH="1">
            <a:off x="1236686" y="3507914"/>
            <a:ext cx="3651653" cy="523220"/>
          </a:xfrm>
          <a:prstGeom prst="wedgeRoundRectCallout">
            <a:avLst>
              <a:gd name="adj1" fmla="val -30204"/>
              <a:gd name="adj2" fmla="val 185871"/>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66568" name="Text Box 5"/>
          <p:cNvSpPr txBox="1">
            <a:spLocks noChangeArrowheads="1"/>
          </p:cNvSpPr>
          <p:nvPr/>
        </p:nvSpPr>
        <p:spPr bwMode="auto">
          <a:xfrm>
            <a:off x="4052353" y="4951126"/>
            <a:ext cx="4449243" cy="52322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On return, re-test!</a:t>
            </a:r>
          </a:p>
        </p:txBody>
      </p:sp>
    </p:spTree>
    <p:extLst>
      <p:ext uri="{BB962C8B-B14F-4D97-AF65-F5344CB8AC3E}">
        <p14:creationId xmlns:p14="http://schemas.microsoft.com/office/powerpoint/2010/main" val="4840180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F25087F-8C58-7746-AD8C-556E4E3F8AE1}"/>
              </a:ext>
            </a:extLst>
          </p:cNvPr>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6562" name="Footer Placeholder 1"/>
          <p:cNvSpPr>
            <a:spLocks noGrp="1"/>
          </p:cNvSpPr>
          <p:nvPr>
            <p:ph type="ftr" sz="quarter" idx="10"/>
          </p:nvPr>
        </p:nvSpPr>
        <p:spPr>
          <a:noFill/>
        </p:spPr>
        <p:txBody>
          <a:bodyPr/>
          <a:lstStyle/>
          <a:p>
            <a:r>
              <a:rPr lang="en-US" dirty="0"/>
              <a:t>Art of Multiprocessor Programming</a:t>
            </a:r>
          </a:p>
        </p:txBody>
      </p:sp>
      <p:sp>
        <p:nvSpPr>
          <p:cNvPr id="66563" name="Slide Number Placeholder 2"/>
          <p:cNvSpPr>
            <a:spLocks noGrp="1"/>
          </p:cNvSpPr>
          <p:nvPr>
            <p:ph type="sldNum" sz="quarter" idx="11"/>
          </p:nvPr>
        </p:nvSpPr>
        <p:spPr>
          <a:noFill/>
        </p:spPr>
        <p:txBody>
          <a:bodyPr/>
          <a:lstStyle/>
          <a:p>
            <a:fld id="{4AC56DBA-65B6-478F-B8F9-418656D8256B}" type="slidenum">
              <a:rPr lang="x-none" smtClean="0">
                <a:cs typeface="Arial" pitchFamily="34" charset="0"/>
              </a:rPr>
              <a:pPr/>
              <a:t>35</a:t>
            </a:fld>
            <a:endParaRPr lang="en-US" dirty="0">
              <a:cs typeface="Arial" pitchFamily="34" charset="0"/>
            </a:endParaRPr>
          </a:p>
        </p:txBody>
      </p:sp>
      <p:sp>
        <p:nvSpPr>
          <p:cNvPr id="6656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3DB8EB5D-C7B1-4746-A241-AC5860DC7BB2}" type="slidenum">
              <a:rPr lang="x-none" sz="1400">
                <a:solidFill>
                  <a:schemeClr val="tx1"/>
                </a:solidFill>
                <a:latin typeface="Arial" pitchFamily="34" charset="0"/>
                <a:cs typeface="Arial" pitchFamily="34" charset="0"/>
              </a:rPr>
              <a:pPr/>
              <a:t>35</a:t>
            </a:fld>
            <a:endParaRPr lang="en-US" sz="1400" dirty="0">
              <a:solidFill>
                <a:schemeClr val="tx1"/>
              </a:solidFill>
              <a:latin typeface="Arial" pitchFamily="34" charset="0"/>
              <a:cs typeface="Arial" pitchFamily="34" charset="0"/>
            </a:endParaRPr>
          </a:p>
        </p:txBody>
      </p:sp>
      <p:sp>
        <p:nvSpPr>
          <p:cNvPr id="66566" name="Rectangle 3"/>
          <p:cNvSpPr>
            <a:spLocks noGrp="1" noChangeArrowheads="1"/>
          </p:cNvSpPr>
          <p:nvPr>
            <p:ph type="title" idx="4294967295"/>
          </p:nvPr>
        </p:nvSpPr>
        <p:spPr/>
        <p:txBody>
          <a:bodyPr/>
          <a:lstStyle/>
          <a:p>
            <a:r>
              <a:rPr lang="en-US" dirty="0"/>
              <a:t>Java Synchronized Methods</a:t>
            </a:r>
          </a:p>
        </p:txBody>
      </p:sp>
      <p:sp>
        <p:nvSpPr>
          <p:cNvPr id="66567" name="AutoShape 4"/>
          <p:cNvSpPr>
            <a:spLocks noChangeArrowheads="1"/>
          </p:cNvSpPr>
          <p:nvPr/>
        </p:nvSpPr>
        <p:spPr bwMode="auto">
          <a:xfrm flipH="1">
            <a:off x="1236687" y="3507914"/>
            <a:ext cx="3651653" cy="854224"/>
          </a:xfrm>
          <a:prstGeom prst="wedgeRoundRectCallout">
            <a:avLst>
              <a:gd name="adj1" fmla="val -33078"/>
              <a:gd name="adj2" fmla="val 102786"/>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66568" name="Text Box 5"/>
          <p:cNvSpPr txBox="1">
            <a:spLocks noChangeArrowheads="1"/>
          </p:cNvSpPr>
          <p:nvPr/>
        </p:nvSpPr>
        <p:spPr bwMode="auto">
          <a:xfrm>
            <a:off x="4052353" y="4951126"/>
            <a:ext cx="4449243" cy="954107"/>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cs typeface="Arial" pitchFamily="34" charset="0"/>
              </a:rPr>
              <a:t>Loop: Test for empty, wait, then retest!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BF8B6E96-24EE-3CE4-F1B4-A4504ED275F7}"/>
              </a:ext>
            </a:extLst>
          </p:cNvPr>
          <p:cNvSpPr>
            <a:spLocks noChangeArrowheads="1"/>
          </p:cNvSpPr>
          <p:nvPr/>
        </p:nvSpPr>
        <p:spPr bwMode="auto">
          <a:xfrm>
            <a:off x="838200" y="1752600"/>
            <a:ext cx="7315200" cy="440120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Queue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[QSIZE] items;</a:t>
            </a:r>
          </a:p>
          <a:p>
            <a:pPr algn="l"/>
            <a:br>
              <a:rPr lang="en-US" sz="2000" b="0" dirty="0">
                <a:solidFill>
                  <a:srgbClr val="D4D4D4"/>
                </a:solidFill>
                <a:effectLst/>
                <a:latin typeface="Consolas" panose="020B0609020204030204" pitchFamily="49" charset="0"/>
              </a:rPr>
            </a:b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synchronized</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deq</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tail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wait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 = items[</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 % QSIZE]; </a:t>
            </a:r>
            <a:r>
              <a:rPr lang="en-US" sz="2000" b="0" dirty="0">
                <a:solidFill>
                  <a:srgbClr val="9CDCFE"/>
                </a:solidFill>
                <a:effectLst/>
                <a:latin typeface="Consolas" panose="020B0609020204030204" pitchFamily="49" charset="0"/>
              </a:rPr>
              <a:t>head</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notifyAll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result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a:t>
            </a:r>
          </a:p>
        </p:txBody>
      </p:sp>
      <p:sp>
        <p:nvSpPr>
          <p:cNvPr id="67586" name="Footer Placeholder 1"/>
          <p:cNvSpPr>
            <a:spLocks noGrp="1"/>
          </p:cNvSpPr>
          <p:nvPr>
            <p:ph type="ftr" sz="quarter" idx="10"/>
          </p:nvPr>
        </p:nvSpPr>
        <p:spPr>
          <a:noFill/>
        </p:spPr>
        <p:txBody>
          <a:bodyPr/>
          <a:lstStyle/>
          <a:p>
            <a:r>
              <a:rPr lang="en-US" dirty="0"/>
              <a:t>Art of Multiprocessor Programming</a:t>
            </a:r>
          </a:p>
        </p:txBody>
      </p:sp>
      <p:sp>
        <p:nvSpPr>
          <p:cNvPr id="67587" name="Slide Number Placeholder 2"/>
          <p:cNvSpPr>
            <a:spLocks noGrp="1"/>
          </p:cNvSpPr>
          <p:nvPr>
            <p:ph type="sldNum" sz="quarter" idx="11"/>
          </p:nvPr>
        </p:nvSpPr>
        <p:spPr>
          <a:noFill/>
        </p:spPr>
        <p:txBody>
          <a:bodyPr/>
          <a:lstStyle/>
          <a:p>
            <a:fld id="{B7E00F38-B861-4751-8001-9F271003DEBC}" type="slidenum">
              <a:rPr lang="x-none" smtClean="0">
                <a:cs typeface="Arial" pitchFamily="34" charset="0"/>
              </a:rPr>
              <a:pPr/>
              <a:t>36</a:t>
            </a:fld>
            <a:endParaRPr lang="en-US" dirty="0">
              <a:cs typeface="Arial" pitchFamily="34" charset="0"/>
            </a:endParaRPr>
          </a:p>
        </p:txBody>
      </p:sp>
      <p:sp>
        <p:nvSpPr>
          <p:cNvPr id="6758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97EEB920-6468-4549-A672-52A5CCFC084A}" type="slidenum">
              <a:rPr lang="x-none" sz="1400">
                <a:solidFill>
                  <a:schemeClr val="tx1"/>
                </a:solidFill>
                <a:latin typeface="Arial" pitchFamily="34" charset="0"/>
                <a:cs typeface="Arial" pitchFamily="34" charset="0"/>
              </a:rPr>
              <a:pPr/>
              <a:t>36</a:t>
            </a:fld>
            <a:endParaRPr lang="en-US" sz="1400" dirty="0">
              <a:solidFill>
                <a:schemeClr val="tx1"/>
              </a:solidFill>
              <a:latin typeface="Arial" pitchFamily="34" charset="0"/>
              <a:cs typeface="Arial" pitchFamily="34" charset="0"/>
            </a:endParaRPr>
          </a:p>
        </p:txBody>
      </p:sp>
      <p:sp>
        <p:nvSpPr>
          <p:cNvPr id="67590" name="Rectangle 3"/>
          <p:cNvSpPr>
            <a:spLocks noGrp="1" noChangeArrowheads="1"/>
          </p:cNvSpPr>
          <p:nvPr>
            <p:ph type="title" idx="4294967295"/>
          </p:nvPr>
        </p:nvSpPr>
        <p:spPr/>
        <p:txBody>
          <a:bodyPr/>
          <a:lstStyle/>
          <a:p>
            <a:r>
              <a:rPr lang="en-US" dirty="0"/>
              <a:t>Java Synchronized Methods</a:t>
            </a:r>
          </a:p>
        </p:txBody>
      </p:sp>
      <p:sp>
        <p:nvSpPr>
          <p:cNvPr id="67591" name="AutoShape 4"/>
          <p:cNvSpPr>
            <a:spLocks noChangeArrowheads="1"/>
          </p:cNvSpPr>
          <p:nvPr/>
        </p:nvSpPr>
        <p:spPr bwMode="auto">
          <a:xfrm flipH="1">
            <a:off x="1274763" y="4538663"/>
            <a:ext cx="2035175" cy="346075"/>
          </a:xfrm>
          <a:prstGeom prst="wedgeRoundRectCallout">
            <a:avLst>
              <a:gd name="adj1" fmla="val -99222"/>
              <a:gd name="adj2" fmla="val -669727"/>
              <a:gd name="adj3" fmla="val 16667"/>
            </a:avLst>
          </a:prstGeom>
          <a:noFill/>
          <a:ln w="38100" algn="ctr">
            <a:solidFill>
              <a:srgbClr val="FF0000"/>
            </a:solidFill>
            <a:miter lim="800000"/>
            <a:headEnd/>
            <a:tailEnd/>
          </a:ln>
        </p:spPr>
        <p:txBody>
          <a:bodyPr/>
          <a:lstStyle/>
          <a:p>
            <a:pPr algn="ctr"/>
            <a:endParaRPr lang="en-US" sz="2800" dirty="0">
              <a:latin typeface="Arial" pitchFamily="34" charset="0"/>
              <a:cs typeface="Courier New" pitchFamily="49" charset="0"/>
            </a:endParaRPr>
          </a:p>
        </p:txBody>
      </p:sp>
      <p:sp>
        <p:nvSpPr>
          <p:cNvPr id="67592" name="Text Box 5"/>
          <p:cNvSpPr txBox="1">
            <a:spLocks noChangeArrowheads="1"/>
          </p:cNvSpPr>
          <p:nvPr/>
        </p:nvSpPr>
        <p:spPr bwMode="auto">
          <a:xfrm>
            <a:off x="3132138" y="1803400"/>
            <a:ext cx="4867275" cy="946150"/>
          </a:xfrm>
          <a:prstGeom prst="rect">
            <a:avLst/>
          </a:prstGeom>
          <a:solidFill>
            <a:schemeClr val="tx1">
              <a:alpha val="59999"/>
            </a:schemeClr>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cs typeface="Arial" pitchFamily="34" charset="0"/>
              </a:rPr>
              <a:t>Signal all threads waiting on condition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37C096B7-AF48-7B37-9D3E-D33D076B83E3}"/>
              </a:ext>
            </a:extLst>
          </p:cNvPr>
          <p:cNvGrpSpPr>
            <a:grpSpLocks/>
          </p:cNvGrpSpPr>
          <p:nvPr/>
        </p:nvGrpSpPr>
        <p:grpSpPr bwMode="auto">
          <a:xfrm>
            <a:off x="3200400" y="2417763"/>
            <a:ext cx="1220788" cy="944562"/>
            <a:chOff x="2208" y="1920"/>
            <a:chExt cx="1152" cy="1680"/>
          </a:xfrm>
        </p:grpSpPr>
        <p:sp>
          <p:nvSpPr>
            <p:cNvPr id="4" name="Oval 4">
              <a:extLst>
                <a:ext uri="{FF2B5EF4-FFF2-40B4-BE49-F238E27FC236}">
                  <a16:creationId xmlns:a16="http://schemas.microsoft.com/office/drawing/2014/main" id="{0EF04CA7-06D1-767D-03D2-9EF50CB4D7D2}"/>
                </a:ext>
              </a:extLst>
            </p:cNvPr>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 name="Oval 5">
              <a:extLst>
                <a:ext uri="{FF2B5EF4-FFF2-40B4-BE49-F238E27FC236}">
                  <a16:creationId xmlns:a16="http://schemas.microsoft.com/office/drawing/2014/main" id="{44E53428-AE9F-BAD6-00CA-F26C1F6E6D3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9" name="AutoShape 6">
              <a:extLst>
                <a:ext uri="{FF2B5EF4-FFF2-40B4-BE49-F238E27FC236}">
                  <a16:creationId xmlns:a16="http://schemas.microsoft.com/office/drawing/2014/main" id="{EB13D740-3FF9-98DA-CA98-A98356915F04}"/>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0" name="AutoShape 7">
              <a:extLst>
                <a:ext uri="{FF2B5EF4-FFF2-40B4-BE49-F238E27FC236}">
                  <a16:creationId xmlns:a16="http://schemas.microsoft.com/office/drawing/2014/main" id="{BD498A95-BD2F-C995-5870-6D558CFB7B70}"/>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 name="Group 14"/>
          <p:cNvGrpSpPr>
            <a:grpSpLocks/>
          </p:cNvGrpSpPr>
          <p:nvPr/>
        </p:nvGrpSpPr>
        <p:grpSpPr bwMode="auto">
          <a:xfrm>
            <a:off x="3206750" y="2416175"/>
            <a:ext cx="1220788" cy="944563"/>
            <a:chOff x="2208" y="1920"/>
            <a:chExt cx="1152" cy="1680"/>
          </a:xfrm>
        </p:grpSpPr>
        <p:sp>
          <p:nvSpPr>
            <p:cNvPr id="79925" name="Oval 15"/>
            <p:cNvSpPr>
              <a:spLocks noChangeArrowheads="1"/>
            </p:cNvSpPr>
            <p:nvPr/>
          </p:nvSpPr>
          <p:spPr bwMode="auto">
            <a:xfrm>
              <a:off x="2208" y="2448"/>
              <a:ext cx="1152" cy="1152"/>
            </a:xfrm>
            <a:prstGeom prst="ellipse">
              <a:avLst/>
            </a:prstGeom>
            <a:solidFill>
              <a:srgbClr val="FF990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79926" name="Oval 16"/>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79927" name="AutoShape 1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79928" name="AutoShape 1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990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79874" name="Footer Placeholder 1"/>
          <p:cNvSpPr>
            <a:spLocks noGrp="1"/>
          </p:cNvSpPr>
          <p:nvPr>
            <p:ph type="ftr" sz="quarter" idx="10"/>
          </p:nvPr>
        </p:nvSpPr>
        <p:spPr>
          <a:noFill/>
        </p:spPr>
        <p:txBody>
          <a:bodyPr/>
          <a:lstStyle/>
          <a:p>
            <a:r>
              <a:rPr lang="en-US" dirty="0"/>
              <a:t>Art of Multiprocessor Programming</a:t>
            </a:r>
          </a:p>
        </p:txBody>
      </p:sp>
      <p:sp>
        <p:nvSpPr>
          <p:cNvPr id="79875" name="Slide Number Placeholder 2"/>
          <p:cNvSpPr>
            <a:spLocks noGrp="1"/>
          </p:cNvSpPr>
          <p:nvPr>
            <p:ph type="sldNum" sz="quarter" idx="11"/>
          </p:nvPr>
        </p:nvSpPr>
        <p:spPr>
          <a:noFill/>
        </p:spPr>
        <p:txBody>
          <a:bodyPr/>
          <a:lstStyle/>
          <a:p>
            <a:fld id="{C8DA706E-20AB-412A-B455-72C35E91E560}" type="slidenum">
              <a:rPr lang="x-none" smtClean="0"/>
              <a:pPr/>
              <a:t>37</a:t>
            </a:fld>
            <a:endParaRPr lang="en-US" dirty="0"/>
          </a:p>
        </p:txBody>
      </p:sp>
      <p:sp>
        <p:nvSpPr>
          <p:cNvPr id="79876"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D7B7478B-4730-4D36-9858-6CB7577F9DB9}" type="slidenum">
              <a:rPr lang="x-none" sz="1400">
                <a:solidFill>
                  <a:schemeClr val="tx1"/>
                </a:solidFill>
                <a:latin typeface="Arial" pitchFamily="34" charset="0"/>
                <a:cs typeface="Arial" pitchFamily="34" charset="0"/>
              </a:rPr>
              <a:pPr/>
              <a:t>37</a:t>
            </a:fld>
            <a:endParaRPr lang="en-US" sz="1400" dirty="0">
              <a:solidFill>
                <a:schemeClr val="tx1"/>
              </a:solidFill>
              <a:latin typeface="Arial" pitchFamily="34" charset="0"/>
              <a:cs typeface="Arial" pitchFamily="34" charset="0"/>
            </a:endParaRPr>
          </a:p>
        </p:txBody>
      </p:sp>
      <p:sp>
        <p:nvSpPr>
          <p:cNvPr id="79877" name="Rectangle 2"/>
          <p:cNvSpPr>
            <a:spLocks noGrp="1" noChangeArrowheads="1"/>
          </p:cNvSpPr>
          <p:nvPr>
            <p:ph type="title" idx="4294967295"/>
          </p:nvPr>
        </p:nvSpPr>
        <p:spPr>
          <a:xfrm>
            <a:off x="684213" y="400050"/>
            <a:ext cx="7772400" cy="1143000"/>
          </a:xfrm>
        </p:spPr>
        <p:txBody>
          <a:bodyPr/>
          <a:lstStyle/>
          <a:p>
            <a:r>
              <a:rPr lang="en-US" dirty="0"/>
              <a:t>Beware Lost Wake-Ups</a:t>
            </a:r>
          </a:p>
        </p:txBody>
      </p:sp>
      <p:sp>
        <p:nvSpPr>
          <p:cNvPr id="79879" name="Rectangle 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79880" name="Text Box 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79881" name="Rectangle 1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79882" name="Text Box 1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sp>
        <p:nvSpPr>
          <p:cNvPr id="1097740" name="AutoShape 12"/>
          <p:cNvSpPr>
            <a:spLocks noChangeArrowheads="1"/>
          </p:cNvSpPr>
          <p:nvPr/>
        </p:nvSpPr>
        <p:spPr bwMode="auto">
          <a:xfrm>
            <a:off x="1836738" y="1411288"/>
            <a:ext cx="1827808" cy="944562"/>
          </a:xfrm>
          <a:prstGeom prst="cloudCallout">
            <a:avLst>
              <a:gd name="adj1" fmla="val -70782"/>
              <a:gd name="adj2" fmla="val 28486"/>
            </a:avLst>
          </a:prstGeom>
          <a:noFill/>
          <a:ln w="38100">
            <a:solidFill>
              <a:srgbClr val="FF9900"/>
            </a:solidFill>
            <a:round/>
            <a:headEnd/>
            <a:tailEnd/>
          </a:ln>
        </p:spPr>
        <p:txBody>
          <a:bodyPr/>
          <a:lstStyle/>
          <a:p>
            <a:pPr algn="ctr"/>
            <a:r>
              <a:rPr lang="en-US" dirty="0">
                <a:solidFill>
                  <a:srgbClr val="FFFF00"/>
                </a:solidFill>
                <a:latin typeface="Consolas" panose="020B0609020204030204" pitchFamily="49" charset="0"/>
                <a:cs typeface="Arial" pitchFamily="34" charset="0"/>
              </a:rPr>
              <a:t>lock()</a:t>
            </a:r>
          </a:p>
        </p:txBody>
      </p:sp>
      <p:sp>
        <p:nvSpPr>
          <p:cNvPr id="1097741" name="AutoShape 13"/>
          <p:cNvSpPr>
            <a:spLocks noChangeArrowheads="1"/>
          </p:cNvSpPr>
          <p:nvPr/>
        </p:nvSpPr>
        <p:spPr bwMode="auto">
          <a:xfrm>
            <a:off x="4981440" y="3363913"/>
            <a:ext cx="3220872" cy="1167144"/>
          </a:xfrm>
          <a:prstGeom prst="cloudCallout">
            <a:avLst>
              <a:gd name="adj1" fmla="val -77722"/>
              <a:gd name="adj2" fmla="val 70000"/>
            </a:avLst>
          </a:prstGeom>
          <a:noFill/>
          <a:ln w="38100">
            <a:solidFill>
              <a:srgbClr val="FF9900"/>
            </a:solidFill>
            <a:round/>
            <a:headEnd/>
            <a:tailEnd/>
          </a:ln>
        </p:spPr>
        <p:txBody>
          <a:bodyPr/>
          <a:lstStyle/>
          <a:p>
            <a:pPr algn="ctr"/>
            <a:r>
              <a:rPr lang="en-US" dirty="0">
                <a:solidFill>
                  <a:srgbClr val="FFFF00"/>
                </a:solidFill>
                <a:latin typeface="Arial" pitchFamily="34" charset="0"/>
                <a:cs typeface="Arial" pitchFamily="34" charset="0"/>
              </a:rPr>
              <a:t>Queue empty so signal ()</a:t>
            </a:r>
          </a:p>
        </p:txBody>
      </p:sp>
      <p:grpSp>
        <p:nvGrpSpPr>
          <p:cNvPr id="79886" name="Group 19"/>
          <p:cNvGrpSpPr>
            <a:grpSpLocks/>
          </p:cNvGrpSpPr>
          <p:nvPr/>
        </p:nvGrpSpPr>
        <p:grpSpPr bwMode="auto">
          <a:xfrm>
            <a:off x="4929188" y="2546350"/>
            <a:ext cx="685800" cy="609600"/>
            <a:chOff x="1584" y="816"/>
            <a:chExt cx="912" cy="816"/>
          </a:xfrm>
          <a:effectLst>
            <a:glow rad="101600">
              <a:schemeClr val="accent3">
                <a:satMod val="175000"/>
                <a:alpha val="40000"/>
              </a:schemeClr>
            </a:glow>
          </a:effectLst>
        </p:grpSpPr>
        <p:sp>
          <p:nvSpPr>
            <p:cNvPr id="79916" name="Freeform 2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7" name="Freeform 2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8" name="Freeform 2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9" name="Freeform 2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0" name="Freeform 2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1" name="Freeform 2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2" name="Freeform 2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3" name="Freeform 2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24" name="Freeform 2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9887" name="Group 29"/>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79907" name="Freeform 3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8" name="Freeform 3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9" name="Freeform 3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0" name="Freeform 3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1" name="Freeform 3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2" name="Freeform 3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3" name="Freeform 3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4" name="Freeform 3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15" name="Freeform 3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97767" name="AutoShape 39"/>
          <p:cNvSpPr>
            <a:spLocks noChangeArrowheads="1"/>
          </p:cNvSpPr>
          <p:nvPr/>
        </p:nvSpPr>
        <p:spPr bwMode="auto">
          <a:xfrm>
            <a:off x="371475" y="3267075"/>
            <a:ext cx="2389188" cy="944563"/>
          </a:xfrm>
          <a:prstGeom prst="cloudCallout">
            <a:avLst>
              <a:gd name="adj1" fmla="val 3653"/>
              <a:gd name="adj2" fmla="val -131009"/>
            </a:avLst>
          </a:prstGeom>
          <a:noFill/>
          <a:ln w="38100">
            <a:solidFill>
              <a:srgbClr val="FF9900"/>
            </a:solidFill>
            <a:round/>
            <a:headEnd/>
            <a:tailEnd/>
          </a:ln>
        </p:spPr>
        <p:txBody>
          <a:bodyPr/>
          <a:lstStyle/>
          <a:p>
            <a:pPr algn="ctr"/>
            <a:r>
              <a:rPr lang="en-US" dirty="0">
                <a:solidFill>
                  <a:srgbClr val="FFFF00"/>
                </a:solidFill>
                <a:latin typeface="Consolas" panose="020B0609020204030204" pitchFamily="49" charset="0"/>
                <a:cs typeface="Arial" pitchFamily="34" charset="0"/>
              </a:rPr>
              <a:t>enq( )</a:t>
            </a:r>
          </a:p>
        </p:txBody>
      </p:sp>
      <p:sp>
        <p:nvSpPr>
          <p:cNvPr id="1097768" name="AutoShape 40"/>
          <p:cNvSpPr>
            <a:spLocks noChangeArrowheads="1"/>
          </p:cNvSpPr>
          <p:nvPr/>
        </p:nvSpPr>
        <p:spPr bwMode="auto">
          <a:xfrm>
            <a:off x="5210175" y="4797425"/>
            <a:ext cx="2451100" cy="944563"/>
          </a:xfrm>
          <a:prstGeom prst="cloudCallout">
            <a:avLst>
              <a:gd name="adj1" fmla="val -92681"/>
              <a:gd name="adj2" fmla="val -80421"/>
            </a:avLst>
          </a:prstGeom>
          <a:noFill/>
          <a:ln w="38100">
            <a:solidFill>
              <a:srgbClr val="FF9900"/>
            </a:solidFill>
            <a:round/>
            <a:headEnd/>
            <a:tailEnd/>
          </a:ln>
        </p:spPr>
        <p:txBody>
          <a:bodyPr/>
          <a:lstStyle/>
          <a:p>
            <a:pPr algn="ctr"/>
            <a:r>
              <a:rPr lang="en-US" b="1" dirty="0">
                <a:solidFill>
                  <a:srgbClr val="FFFF00"/>
                </a:solidFill>
                <a:latin typeface="Arial" pitchFamily="34" charset="0"/>
                <a:cs typeface="Arial" pitchFamily="34" charset="0"/>
              </a:rPr>
              <a:t>unlock</a:t>
            </a:r>
            <a:r>
              <a:rPr lang="en-US" dirty="0">
                <a:solidFill>
                  <a:srgbClr val="FFFF00"/>
                </a:solidFill>
                <a:latin typeface="Arial" pitchFamily="34" charset="0"/>
                <a:cs typeface="Arial" pitchFamily="34" charset="0"/>
              </a:rPr>
              <a:t>()</a:t>
            </a:r>
          </a:p>
        </p:txBody>
      </p:sp>
      <p:grpSp>
        <p:nvGrpSpPr>
          <p:cNvPr id="6" name="Group 41"/>
          <p:cNvGrpSpPr>
            <a:grpSpLocks/>
          </p:cNvGrpSpPr>
          <p:nvPr/>
        </p:nvGrpSpPr>
        <p:grpSpPr bwMode="auto">
          <a:xfrm>
            <a:off x="922338" y="1997075"/>
            <a:ext cx="685800" cy="609600"/>
            <a:chOff x="1584" y="816"/>
            <a:chExt cx="912" cy="816"/>
          </a:xfrm>
          <a:effectLst>
            <a:glow rad="101600">
              <a:schemeClr val="accent3">
                <a:satMod val="175000"/>
                <a:alpha val="40000"/>
              </a:schemeClr>
            </a:glow>
          </a:effectLst>
        </p:grpSpPr>
        <p:sp>
          <p:nvSpPr>
            <p:cNvPr id="79898" name="Freeform 42"/>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899" name="Freeform 43"/>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0" name="Freeform 44"/>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rgbClr val="FF9900"/>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1" name="Freeform 45"/>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2" name="Freeform 46"/>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3" name="Freeform 47"/>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99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4" name="Freeform 48"/>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5" name="Freeform 49"/>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906" name="Freeform 50"/>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97779" name="AutoShape 51"/>
          <p:cNvSpPr>
            <a:spLocks noChangeArrowheads="1"/>
          </p:cNvSpPr>
          <p:nvPr/>
        </p:nvSpPr>
        <p:spPr bwMode="auto">
          <a:xfrm>
            <a:off x="5737225" y="1089025"/>
            <a:ext cx="2220913" cy="758825"/>
          </a:xfrm>
          <a:prstGeom prst="cloudCallout">
            <a:avLst>
              <a:gd name="adj1" fmla="val -73088"/>
              <a:gd name="adj2" fmla="val 135565"/>
            </a:avLst>
          </a:prstGeom>
          <a:solidFill>
            <a:schemeClr val="tx1">
              <a:alpha val="70195"/>
            </a:schemeClr>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Yawn!</a:t>
            </a:r>
          </a:p>
        </p:txBody>
      </p:sp>
      <p:grpSp>
        <p:nvGrpSpPr>
          <p:cNvPr id="7" name="Group 52"/>
          <p:cNvGrpSpPr>
            <a:grpSpLocks/>
          </p:cNvGrpSpPr>
          <p:nvPr/>
        </p:nvGrpSpPr>
        <p:grpSpPr bwMode="auto">
          <a:xfrm>
            <a:off x="1566777" y="3492500"/>
            <a:ext cx="304800" cy="304800"/>
            <a:chOff x="3894" y="2760"/>
            <a:chExt cx="192" cy="192"/>
          </a:xfrm>
        </p:grpSpPr>
        <p:sp>
          <p:nvSpPr>
            <p:cNvPr id="79896" name="Oval 53"/>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897" name="Oval 54"/>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 name="Group 55"/>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79894" name="Oval 56"/>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79895" name="Oval 57"/>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97740"/>
                                        </p:tgtEl>
                                        <p:attrNameLst>
                                          <p:attrName>style.visibility</p:attrName>
                                        </p:attrNameLst>
                                      </p:cBhvr>
                                      <p:to>
                                        <p:strVal val="visible"/>
                                      </p:to>
                                    </p:set>
                                    <p:animEffect transition="in" filter="blinds(horizontal)">
                                      <p:cBhvr>
                                        <p:cTn id="7" dur="500"/>
                                        <p:tgtEl>
                                          <p:spTgt spid="109774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xit" presetSubtype="10" fill="hold" grpId="1" nodeType="afterEffect">
                                  <p:stCondLst>
                                    <p:cond delay="0"/>
                                  </p:stCondLst>
                                  <p:childTnLst>
                                    <p:animEffect transition="out" filter="blinds(horizontal)">
                                      <p:cBhvr>
                                        <p:cTn id="14" dur="500"/>
                                        <p:tgtEl>
                                          <p:spTgt spid="1097740"/>
                                        </p:tgtEl>
                                      </p:cBhvr>
                                    </p:animEffect>
                                    <p:set>
                                      <p:cBhvr>
                                        <p:cTn id="15" dur="1" fill="hold">
                                          <p:stCondLst>
                                            <p:cond delay="499"/>
                                          </p:stCondLst>
                                        </p:cTn>
                                        <p:tgtEl>
                                          <p:spTgt spid="1097740"/>
                                        </p:tgtEl>
                                        <p:attrNameLst>
                                          <p:attrName>style.visibility</p:attrName>
                                        </p:attrNameLst>
                                      </p:cBhvr>
                                      <p:to>
                                        <p:strVal val="hidden"/>
                                      </p:to>
                                    </p:set>
                                  </p:childTnLst>
                                </p:cTn>
                              </p:par>
                              <p:par>
                                <p:cTn id="16" presetID="3" presetClass="exit" presetSubtype="10" fill="hold" grpId="0" nodeType="withEffect">
                                  <p:stCondLst>
                                    <p:cond delay="0"/>
                                  </p:stCondLst>
                                  <p:childTnLst>
                                    <p:animEffect transition="out" filter="blinds(horizontal)">
                                      <p:cBhvr>
                                        <p:cTn id="17" dur="500"/>
                                        <p:tgtEl>
                                          <p:spTgt spid="1097767"/>
                                        </p:tgtEl>
                                      </p:cBhvr>
                                    </p:animEffect>
                                    <p:set>
                                      <p:cBhvr>
                                        <p:cTn id="18" dur="1" fill="hold">
                                          <p:stCondLst>
                                            <p:cond delay="499"/>
                                          </p:stCondLst>
                                        </p:cTn>
                                        <p:tgtEl>
                                          <p:spTgt spid="1097767"/>
                                        </p:tgtEl>
                                        <p:attrNameLst>
                                          <p:attrName>style.visibility</p:attrName>
                                        </p:attrNameLst>
                                      </p:cBhvr>
                                      <p:to>
                                        <p:strVal val="hidden"/>
                                      </p:to>
                                    </p:set>
                                  </p:childTnLst>
                                </p:cTn>
                              </p:par>
                              <p:par>
                                <p:cTn id="19" presetID="3" presetClass="exit" presetSubtype="10" fill="hold" nodeType="withEffect">
                                  <p:stCondLst>
                                    <p:cond delay="0"/>
                                  </p:stCondLst>
                                  <p:childTnLst>
                                    <p:animEffect transition="out" filter="blinds(horizontal)">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par>
                          <p:cTn id="22" fill="hold">
                            <p:stCondLst>
                              <p:cond delay="1500"/>
                            </p:stCondLst>
                            <p:childTnLst>
                              <p:par>
                                <p:cTn id="23" presetID="0" presetClass="path" presetSubtype="0" accel="50000" decel="50000" fill="hold" nodeType="afterEffect">
                                  <p:stCondLst>
                                    <p:cond delay="0"/>
                                  </p:stCondLst>
                                  <p:childTnLst>
                                    <p:animMotion origin="layout" path="M 0.04774 0.00069 C 0.13142 0.0141 0.21528 0.02775 0.25555 0.08279 C 0.29583 0.13783 0.28385 0.28954 0.28941 0.33071 " pathEditMode="relative" ptsTypes="aaA">
                                      <p:cBhvr>
                                        <p:cTn id="24" dur="2000" fill="hold"/>
                                        <p:tgtEl>
                                          <p:spTgt spid="6"/>
                                        </p:tgtEl>
                                        <p:attrNameLst>
                                          <p:attrName>ppt_x</p:attrName>
                                          <p:attrName>ppt_y</p:attrName>
                                        </p:attrNameLst>
                                      </p:cBhvr>
                                    </p:animMotion>
                                  </p:childTnLst>
                                </p:cTn>
                              </p:par>
                            </p:childTnLst>
                          </p:cTn>
                        </p:par>
                        <p:par>
                          <p:cTn id="25" fill="hold">
                            <p:stCondLst>
                              <p:cond delay="3500"/>
                            </p:stCondLst>
                            <p:childTnLst>
                              <p:par>
                                <p:cTn id="26" presetID="1" presetClass="entr" presetSubtype="0" fill="hold" grpId="0" nodeType="afterEffect">
                                  <p:stCondLst>
                                    <p:cond delay="0"/>
                                  </p:stCondLst>
                                  <p:childTnLst>
                                    <p:set>
                                      <p:cBhvr>
                                        <p:cTn id="27" dur="1" fill="hold">
                                          <p:stCondLst>
                                            <p:cond delay="0"/>
                                          </p:stCondLst>
                                        </p:cTn>
                                        <p:tgtEl>
                                          <p:spTgt spid="1097741"/>
                                        </p:tgtEl>
                                        <p:attrNameLst>
                                          <p:attrName>style.visibility</p:attrName>
                                        </p:attrNameLst>
                                      </p:cBhvr>
                                      <p:to>
                                        <p:strVal val="visible"/>
                                      </p:to>
                                    </p:set>
                                  </p:childTnLst>
                                </p:cTn>
                              </p:par>
                            </p:childTnLst>
                          </p:cTn>
                        </p:par>
                        <p:par>
                          <p:cTn id="28" fill="hold">
                            <p:stCondLst>
                              <p:cond delay="3500"/>
                            </p:stCondLst>
                            <p:childTnLst>
                              <p:par>
                                <p:cTn id="29" presetID="3" presetClass="entr" presetSubtype="1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109774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097779"/>
                                        </p:tgtEl>
                                        <p:attrNameLst>
                                          <p:attrName>style.visibility</p:attrName>
                                        </p:attrNameLst>
                                      </p:cBhvr>
                                      <p:to>
                                        <p:strVal val="visible"/>
                                      </p:to>
                                    </p:set>
                                    <p:animEffect transition="in" filter="blinds(horizontal)">
                                      <p:cBhvr>
                                        <p:cTn id="40" dur="500"/>
                                        <p:tgtEl>
                                          <p:spTgt spid="1097779"/>
                                        </p:tgtEl>
                                      </p:cBhvr>
                                    </p:animEffect>
                                  </p:childTnLst>
                                </p:cTn>
                              </p:par>
                            </p:childTnLst>
                          </p:cTn>
                        </p:par>
                        <p:par>
                          <p:cTn id="41" fill="hold">
                            <p:stCondLst>
                              <p:cond delay="500"/>
                            </p:stCondLst>
                            <p:childTnLst>
                              <p:par>
                                <p:cTn id="42" presetID="0" presetClass="path" presetSubtype="0" accel="50000" decel="50000" fill="hold" nodeType="afterEffect">
                                  <p:stCondLst>
                                    <p:cond delay="0"/>
                                  </p:stCondLst>
                                  <p:childTnLst>
                                    <p:animMotion origin="layout" path="M 0.28941 0.33071 C 0.30903 0.40194 0.32882 0.47317 0.28785 0.50693 C 0.24687 0.5407 0.14496 0.537 0.04323 0.53353 " pathEditMode="relative" ptsTypes="aaA">
                                      <p:cBhvr>
                                        <p:cTn id="43" dur="2000" fill="hold"/>
                                        <p:tgtEl>
                                          <p:spTgt spid="6"/>
                                        </p:tgtEl>
                                        <p:attrNameLst>
                                          <p:attrName>ppt_x</p:attrName>
                                          <p:attrName>ppt_y</p:attrName>
                                        </p:attrNameLst>
                                      </p:cBhvr>
                                    </p:animMotion>
                                  </p:childTnLst>
                                </p:cTn>
                              </p:par>
                            </p:childTnLst>
                          </p:cTn>
                        </p:par>
                        <p:par>
                          <p:cTn id="44" fill="hold">
                            <p:stCondLst>
                              <p:cond delay="2500"/>
                            </p:stCondLst>
                            <p:childTnLst>
                              <p:par>
                                <p:cTn id="45" presetID="3" presetClass="exit" presetSubtype="10" fill="hold" nodeType="afterEffect">
                                  <p:stCondLst>
                                    <p:cond delay="0"/>
                                  </p:stCondLst>
                                  <p:childTnLst>
                                    <p:animEffect transition="out" filter="blinds(horizontal)">
                                      <p:cBhvr>
                                        <p:cTn id="46" dur="500"/>
                                        <p:tgtEl>
                                          <p:spTgt spid="3"/>
                                        </p:tgtEl>
                                      </p:cBhvr>
                                    </p:animEffect>
                                    <p:set>
                                      <p:cBhvr>
                                        <p:cTn id="47" dur="1" fill="hold">
                                          <p:stCondLst>
                                            <p:cond delay="499"/>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097768"/>
                                        </p:tgtEl>
                                        <p:attrNameLst>
                                          <p:attrName>style.visibility</p:attrName>
                                        </p:attrNameLst>
                                      </p:cBhvr>
                                      <p:to>
                                        <p:strVal val="visible"/>
                                      </p:to>
                                    </p:set>
                                  </p:childTnLst>
                                </p:cTn>
                              </p:par>
                              <p:par>
                                <p:cTn id="52" presetID="1" presetClass="exit" presetSubtype="0" fill="hold" nodeType="withEffect">
                                  <p:stCondLst>
                                    <p:cond delay="0"/>
                                  </p:stCondLst>
                                  <p:childTnLst>
                                    <p:set>
                                      <p:cBhvr>
                                        <p:cTn id="53" dur="1" fill="hold">
                                          <p:stCondLst>
                                            <p:cond delay="0"/>
                                          </p:stCondLst>
                                        </p:cTn>
                                        <p:tgtEl>
                                          <p:spTgt spid="10977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7740" grpId="0" animBg="1"/>
      <p:bldP spid="1097740" grpId="1" animBg="1"/>
      <p:bldP spid="1097741" grpId="0" animBg="1"/>
      <p:bldP spid="1097741" grpId="1" animBg="1"/>
      <p:bldP spid="109776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1DA7C9D1-E882-32A6-6C03-645DE31FFD43}"/>
              </a:ext>
            </a:extLst>
          </p:cNvPr>
          <p:cNvGrpSpPr>
            <a:grpSpLocks/>
          </p:cNvGrpSpPr>
          <p:nvPr/>
        </p:nvGrpSpPr>
        <p:grpSpPr bwMode="auto">
          <a:xfrm>
            <a:off x="3200400" y="2417763"/>
            <a:ext cx="1220788" cy="944562"/>
            <a:chOff x="2208" y="1920"/>
            <a:chExt cx="1152" cy="1680"/>
          </a:xfrm>
        </p:grpSpPr>
        <p:sp>
          <p:nvSpPr>
            <p:cNvPr id="4" name="Oval 4">
              <a:extLst>
                <a:ext uri="{FF2B5EF4-FFF2-40B4-BE49-F238E27FC236}">
                  <a16:creationId xmlns:a16="http://schemas.microsoft.com/office/drawing/2014/main" id="{26F07062-EF7B-0CFA-3C6D-B20DE8FC1F34}"/>
                </a:ext>
              </a:extLst>
            </p:cNvPr>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 name="Oval 5">
              <a:extLst>
                <a:ext uri="{FF2B5EF4-FFF2-40B4-BE49-F238E27FC236}">
                  <a16:creationId xmlns:a16="http://schemas.microsoft.com/office/drawing/2014/main" id="{8EFC88BA-9023-8F75-9FF4-0B2B323F4594}"/>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7" name="AutoShape 6">
              <a:extLst>
                <a:ext uri="{FF2B5EF4-FFF2-40B4-BE49-F238E27FC236}">
                  <a16:creationId xmlns:a16="http://schemas.microsoft.com/office/drawing/2014/main" id="{0CC9BF02-71EA-0FA1-9920-B8451FB20468}"/>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10" name="AutoShape 7">
              <a:extLst>
                <a:ext uri="{FF2B5EF4-FFF2-40B4-BE49-F238E27FC236}">
                  <a16:creationId xmlns:a16="http://schemas.microsoft.com/office/drawing/2014/main" id="{A1555979-1816-11D7-D642-BBA0C5490B59}"/>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3" name="Group 14"/>
          <p:cNvGrpSpPr>
            <a:grpSpLocks/>
          </p:cNvGrpSpPr>
          <p:nvPr/>
        </p:nvGrpSpPr>
        <p:grpSpPr bwMode="auto">
          <a:xfrm>
            <a:off x="3206750" y="2416175"/>
            <a:ext cx="1220788" cy="944563"/>
            <a:chOff x="2208" y="1920"/>
            <a:chExt cx="1152" cy="1680"/>
          </a:xfrm>
        </p:grpSpPr>
        <p:sp>
          <p:nvSpPr>
            <p:cNvPr id="80951" name="Oval 15"/>
            <p:cNvSpPr>
              <a:spLocks noChangeArrowheads="1"/>
            </p:cNvSpPr>
            <p:nvPr/>
          </p:nvSpPr>
          <p:spPr bwMode="auto">
            <a:xfrm>
              <a:off x="2208" y="2448"/>
              <a:ext cx="1152" cy="1152"/>
            </a:xfrm>
            <a:prstGeom prst="ellipse">
              <a:avLst/>
            </a:prstGeom>
            <a:solidFill>
              <a:srgbClr val="FFFF00"/>
            </a:solidFill>
            <a:ln w="9525" algn="ctr">
              <a:solidFill>
                <a:srgbClr val="FFFF00"/>
              </a:solidFill>
              <a:round/>
              <a:headEnd/>
              <a:tailEnd/>
            </a:ln>
          </p:spPr>
          <p:txBody>
            <a:bodyPr wrap="none" anchor="ctr"/>
            <a:lstStyle/>
            <a:p>
              <a:endParaRPr lang="en-US" dirty="0">
                <a:latin typeface="Arial" pitchFamily="34" charset="0"/>
                <a:cs typeface="Arial" pitchFamily="34" charset="0"/>
              </a:endParaRPr>
            </a:p>
          </p:txBody>
        </p:sp>
        <p:sp>
          <p:nvSpPr>
            <p:cNvPr id="80952" name="Oval 16"/>
            <p:cNvSpPr>
              <a:spLocks noChangeArrowheads="1"/>
            </p:cNvSpPr>
            <p:nvPr/>
          </p:nvSpPr>
          <p:spPr bwMode="auto">
            <a:xfrm>
              <a:off x="2640" y="2688"/>
              <a:ext cx="288" cy="288"/>
            </a:xfrm>
            <a:prstGeom prst="ellipse">
              <a:avLst/>
            </a:prstGeom>
            <a:solidFill>
              <a:schemeClr val="tx1"/>
            </a:solidFill>
            <a:ln w="9525" algn="ctr">
              <a:solidFill>
                <a:srgbClr val="FFFF00"/>
              </a:solidFill>
              <a:round/>
              <a:headEnd/>
              <a:tailEnd/>
            </a:ln>
          </p:spPr>
          <p:txBody>
            <a:bodyPr wrap="none" anchor="ctr"/>
            <a:lstStyle/>
            <a:p>
              <a:endParaRPr lang="en-US" dirty="0">
                <a:latin typeface="Arial" pitchFamily="34" charset="0"/>
                <a:cs typeface="Arial" pitchFamily="34" charset="0"/>
              </a:endParaRPr>
            </a:p>
          </p:txBody>
        </p:sp>
        <p:sp>
          <p:nvSpPr>
            <p:cNvPr id="80953" name="AutoShape 1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solidFill>
                <a:srgbClr val="FFFF00"/>
              </a:solidFill>
              <a:miter lim="800000"/>
              <a:headEnd/>
              <a:tailEnd/>
            </a:ln>
          </p:spPr>
          <p:txBody>
            <a:bodyPr wrap="none" anchor="ctr"/>
            <a:lstStyle/>
            <a:p>
              <a:endParaRPr lang="en-US" dirty="0">
                <a:latin typeface="Arial" pitchFamily="34" charset="0"/>
                <a:cs typeface="Arial" pitchFamily="34" charset="0"/>
              </a:endParaRPr>
            </a:p>
          </p:txBody>
        </p:sp>
        <p:sp>
          <p:nvSpPr>
            <p:cNvPr id="80954" name="AutoShape 1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FF00"/>
            </a:solidFill>
            <a:ln w="9525" algn="ctr">
              <a:solidFill>
                <a:srgbClr val="FFFF00"/>
              </a:solidFill>
              <a:miter lim="800000"/>
              <a:headEnd/>
              <a:tailEnd/>
            </a:ln>
          </p:spPr>
          <p:txBody>
            <a:bodyPr wrap="none" anchor="ctr"/>
            <a:lstStyle/>
            <a:p>
              <a:endParaRPr lang="en-US" dirty="0">
                <a:latin typeface="Arial" pitchFamily="34" charset="0"/>
                <a:cs typeface="Arial" pitchFamily="34" charset="0"/>
              </a:endParaRPr>
            </a:p>
          </p:txBody>
        </p:sp>
      </p:grpSp>
      <p:sp>
        <p:nvSpPr>
          <p:cNvPr id="80898" name="Footer Placeholder 1"/>
          <p:cNvSpPr>
            <a:spLocks noGrp="1"/>
          </p:cNvSpPr>
          <p:nvPr>
            <p:ph type="ftr" sz="quarter" idx="10"/>
          </p:nvPr>
        </p:nvSpPr>
        <p:spPr>
          <a:noFill/>
        </p:spPr>
        <p:txBody>
          <a:bodyPr/>
          <a:lstStyle/>
          <a:p>
            <a:r>
              <a:rPr lang="en-US" dirty="0"/>
              <a:t>Art of Multiprocessor Programming</a:t>
            </a:r>
          </a:p>
        </p:txBody>
      </p:sp>
      <p:sp>
        <p:nvSpPr>
          <p:cNvPr id="80899" name="Slide Number Placeholder 2"/>
          <p:cNvSpPr>
            <a:spLocks noGrp="1"/>
          </p:cNvSpPr>
          <p:nvPr>
            <p:ph type="sldNum" sz="quarter" idx="11"/>
          </p:nvPr>
        </p:nvSpPr>
        <p:spPr>
          <a:noFill/>
        </p:spPr>
        <p:txBody>
          <a:bodyPr/>
          <a:lstStyle/>
          <a:p>
            <a:fld id="{A4EF789A-FEFC-4653-AA62-76876997C4BD}" type="slidenum">
              <a:rPr lang="x-none" smtClean="0"/>
              <a:pPr/>
              <a:t>38</a:t>
            </a:fld>
            <a:endParaRPr lang="en-US" dirty="0"/>
          </a:p>
        </p:txBody>
      </p:sp>
      <p:sp>
        <p:nvSpPr>
          <p:cNvPr id="80900"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D556767-EB88-4418-9027-FC9912422393}" type="slidenum">
              <a:rPr lang="x-none" sz="1400">
                <a:solidFill>
                  <a:schemeClr val="tx1"/>
                </a:solidFill>
                <a:latin typeface="Arial" pitchFamily="34" charset="0"/>
                <a:cs typeface="Arial" pitchFamily="34" charset="0"/>
              </a:rPr>
              <a:pPr/>
              <a:t>38</a:t>
            </a:fld>
            <a:endParaRPr lang="en-US" sz="1400" dirty="0">
              <a:solidFill>
                <a:schemeClr val="tx1"/>
              </a:solidFill>
              <a:latin typeface="Arial" pitchFamily="34" charset="0"/>
              <a:cs typeface="Arial" pitchFamily="34" charset="0"/>
            </a:endParaRPr>
          </a:p>
        </p:txBody>
      </p:sp>
      <p:sp>
        <p:nvSpPr>
          <p:cNvPr id="80901" name="Rectangle 2"/>
          <p:cNvSpPr>
            <a:spLocks noGrp="1" noChangeArrowheads="1"/>
          </p:cNvSpPr>
          <p:nvPr>
            <p:ph type="title" idx="4294967295"/>
          </p:nvPr>
        </p:nvSpPr>
        <p:spPr>
          <a:xfrm>
            <a:off x="684213" y="400050"/>
            <a:ext cx="7772400" cy="1143000"/>
          </a:xfrm>
        </p:spPr>
        <p:txBody>
          <a:bodyPr/>
          <a:lstStyle/>
          <a:p>
            <a:r>
              <a:rPr lang="en-US" dirty="0"/>
              <a:t>Lost Wake-Up</a:t>
            </a:r>
          </a:p>
        </p:txBody>
      </p:sp>
      <p:sp>
        <p:nvSpPr>
          <p:cNvPr id="80903" name="Rectangle 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80904" name="Text Box 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80905" name="Rectangle 1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80906" name="Text Box 1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sp>
        <p:nvSpPr>
          <p:cNvPr id="1095692" name="AutoShape 12"/>
          <p:cNvSpPr>
            <a:spLocks noChangeArrowheads="1"/>
          </p:cNvSpPr>
          <p:nvPr/>
        </p:nvSpPr>
        <p:spPr bwMode="auto">
          <a:xfrm>
            <a:off x="1836738" y="1411288"/>
            <a:ext cx="1619250" cy="944562"/>
          </a:xfrm>
          <a:prstGeom prst="cloudCallout">
            <a:avLst>
              <a:gd name="adj1" fmla="val -70782"/>
              <a:gd name="adj2" fmla="val 28486"/>
            </a:avLst>
          </a:prstGeom>
          <a:noFill/>
          <a:ln w="38100">
            <a:solidFill>
              <a:schemeClr val="tx1"/>
            </a:solidFill>
            <a:round/>
            <a:headEnd/>
            <a:tailEnd/>
          </a:ln>
        </p:spPr>
        <p:txBody>
          <a:bodyPr/>
          <a:lstStyle/>
          <a:p>
            <a:pPr algn="ctr"/>
            <a:r>
              <a:rPr lang="en-US" b="1" dirty="0">
                <a:solidFill>
                  <a:schemeClr val="tx1"/>
                </a:solidFill>
                <a:latin typeface="Arial" pitchFamily="34" charset="0"/>
                <a:cs typeface="Arial" pitchFamily="34" charset="0"/>
              </a:rPr>
              <a:t>lock</a:t>
            </a:r>
            <a:r>
              <a:rPr lang="en-US" dirty="0">
                <a:solidFill>
                  <a:schemeClr val="tx1"/>
                </a:solidFill>
                <a:latin typeface="Arial" pitchFamily="34" charset="0"/>
                <a:cs typeface="Arial" pitchFamily="34" charset="0"/>
              </a:rPr>
              <a:t>()</a:t>
            </a:r>
          </a:p>
        </p:txBody>
      </p:sp>
      <p:grpSp>
        <p:nvGrpSpPr>
          <p:cNvPr id="80909" name="Group 19"/>
          <p:cNvGrpSpPr>
            <a:grpSpLocks/>
          </p:cNvGrpSpPr>
          <p:nvPr/>
        </p:nvGrpSpPr>
        <p:grpSpPr bwMode="auto">
          <a:xfrm>
            <a:off x="4929188" y="2546350"/>
            <a:ext cx="685800" cy="609600"/>
            <a:chOff x="1584" y="816"/>
            <a:chExt cx="912" cy="816"/>
          </a:xfrm>
          <a:effectLst>
            <a:glow rad="101600">
              <a:schemeClr val="accent3">
                <a:satMod val="175000"/>
                <a:alpha val="40000"/>
              </a:schemeClr>
            </a:glow>
          </a:effectLst>
        </p:grpSpPr>
        <p:sp>
          <p:nvSpPr>
            <p:cNvPr id="80942" name="Freeform 2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3" name="Freeform 2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4" name="Freeform 2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5" name="Freeform 2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6" name="Freeform 2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7" name="Freeform 2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8" name="Freeform 2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9" name="Freeform 2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50" name="Freeform 2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0910" name="Group 29"/>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80933" name="Freeform 3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4" name="Freeform 3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5" name="Freeform 32"/>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6" name="Freeform 3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7" name="Freeform 3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8" name="Freeform 3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9" name="Freeform 36"/>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0" name="Freeform 37"/>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41" name="Freeform 38"/>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95719" name="AutoShape 39"/>
          <p:cNvSpPr>
            <a:spLocks noChangeArrowheads="1"/>
          </p:cNvSpPr>
          <p:nvPr/>
        </p:nvSpPr>
        <p:spPr bwMode="auto">
          <a:xfrm>
            <a:off x="371475" y="3267075"/>
            <a:ext cx="2389188" cy="944563"/>
          </a:xfrm>
          <a:prstGeom prst="cloudCallout">
            <a:avLst>
              <a:gd name="adj1" fmla="val 3653"/>
              <a:gd name="adj2" fmla="val -131009"/>
            </a:avLst>
          </a:prstGeom>
          <a:noFill/>
          <a:ln w="38100">
            <a:solidFill>
              <a:schemeClr val="tx1"/>
            </a:solidFill>
            <a:round/>
            <a:headEnd/>
            <a:tailEnd/>
          </a:ln>
        </p:spPr>
        <p:txBody>
          <a:bodyPr/>
          <a:lstStyle/>
          <a:p>
            <a:pPr algn="ctr"/>
            <a:r>
              <a:rPr lang="en-US" dirty="0">
                <a:solidFill>
                  <a:srgbClr val="FFFF00"/>
                </a:solidFill>
                <a:latin typeface="Consolas" panose="020B0609020204030204" pitchFamily="49" charset="0"/>
                <a:cs typeface="Arial" pitchFamily="34" charset="0"/>
              </a:rPr>
              <a:t>enq(  )</a:t>
            </a:r>
          </a:p>
        </p:txBody>
      </p:sp>
      <p:sp>
        <p:nvSpPr>
          <p:cNvPr id="1095720" name="AutoShape 40"/>
          <p:cNvSpPr>
            <a:spLocks noChangeArrowheads="1"/>
          </p:cNvSpPr>
          <p:nvPr/>
        </p:nvSpPr>
        <p:spPr bwMode="auto">
          <a:xfrm>
            <a:off x="5210175" y="4920255"/>
            <a:ext cx="2451100" cy="944563"/>
          </a:xfrm>
          <a:prstGeom prst="cloudCallout">
            <a:avLst>
              <a:gd name="adj1" fmla="val -92681"/>
              <a:gd name="adj2" fmla="val -80421"/>
            </a:avLst>
          </a:prstGeom>
          <a:noFill/>
          <a:ln w="38100">
            <a:solidFill>
              <a:srgbClr val="FFC000"/>
            </a:solidFill>
            <a:round/>
            <a:headEnd/>
            <a:tailEnd/>
          </a:ln>
        </p:spPr>
        <p:txBody>
          <a:bodyPr/>
          <a:lstStyle/>
          <a:p>
            <a:pPr algn="ctr"/>
            <a:r>
              <a:rPr lang="en-US" dirty="0">
                <a:solidFill>
                  <a:srgbClr val="FFFF00"/>
                </a:solidFill>
                <a:latin typeface="Arial" pitchFamily="34" charset="0"/>
                <a:cs typeface="Arial" pitchFamily="34" charset="0"/>
              </a:rPr>
              <a:t>unlock()</a:t>
            </a:r>
          </a:p>
        </p:txBody>
      </p:sp>
      <p:sp>
        <p:nvSpPr>
          <p:cNvPr id="1095732" name="AutoShape 52"/>
          <p:cNvSpPr>
            <a:spLocks noChangeArrowheads="1"/>
          </p:cNvSpPr>
          <p:nvPr/>
        </p:nvSpPr>
        <p:spPr bwMode="auto">
          <a:xfrm>
            <a:off x="5737225" y="1089025"/>
            <a:ext cx="2220913" cy="758825"/>
          </a:xfrm>
          <a:prstGeom prst="cloudCallout">
            <a:avLst>
              <a:gd name="adj1" fmla="val -73088"/>
              <a:gd name="adj2" fmla="val 135565"/>
            </a:avLst>
          </a:prstGeom>
          <a:solidFill>
            <a:schemeClr val="tx1">
              <a:alpha val="70195"/>
            </a:schemeClr>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Yawn!</a:t>
            </a:r>
          </a:p>
        </p:txBody>
      </p:sp>
      <p:grpSp>
        <p:nvGrpSpPr>
          <p:cNvPr id="6" name="Group 53"/>
          <p:cNvGrpSpPr>
            <a:grpSpLocks/>
          </p:cNvGrpSpPr>
          <p:nvPr/>
        </p:nvGrpSpPr>
        <p:grpSpPr bwMode="auto">
          <a:xfrm>
            <a:off x="1561934" y="3492500"/>
            <a:ext cx="304800" cy="304800"/>
            <a:chOff x="3894" y="2760"/>
            <a:chExt cx="192" cy="192"/>
          </a:xfrm>
          <a:effectLst>
            <a:glow rad="101600">
              <a:schemeClr val="accent3">
                <a:satMod val="175000"/>
                <a:alpha val="40000"/>
              </a:schemeClr>
            </a:glow>
          </a:effectLst>
        </p:grpSpPr>
        <p:sp>
          <p:nvSpPr>
            <p:cNvPr id="80931" name="Oval 5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2" name="Oval 55"/>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0915" name="Group 56"/>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80929" name="Oval 57"/>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30" name="Oval 58"/>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 name="Group 59"/>
          <p:cNvGrpSpPr>
            <a:grpSpLocks/>
          </p:cNvGrpSpPr>
          <p:nvPr/>
        </p:nvGrpSpPr>
        <p:grpSpPr bwMode="auto">
          <a:xfrm>
            <a:off x="3789363" y="4946650"/>
            <a:ext cx="304800" cy="304800"/>
            <a:chOff x="3894" y="2760"/>
            <a:chExt cx="192" cy="192"/>
          </a:xfrm>
          <a:effectLst>
            <a:glow rad="101600">
              <a:schemeClr val="accent3">
                <a:satMod val="175000"/>
                <a:alpha val="40000"/>
              </a:schemeClr>
            </a:glow>
          </a:effectLst>
        </p:grpSpPr>
        <p:sp>
          <p:nvSpPr>
            <p:cNvPr id="80927" name="Oval 60"/>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8" name="Oval 61"/>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9" name="Group 41"/>
          <p:cNvGrpSpPr>
            <a:grpSpLocks/>
          </p:cNvGrpSpPr>
          <p:nvPr/>
        </p:nvGrpSpPr>
        <p:grpSpPr bwMode="auto">
          <a:xfrm>
            <a:off x="922338" y="1997075"/>
            <a:ext cx="685800" cy="609600"/>
            <a:chOff x="1584" y="816"/>
            <a:chExt cx="912" cy="816"/>
          </a:xfrm>
          <a:effectLst>
            <a:glow rad="101600">
              <a:schemeClr val="accent3">
                <a:satMod val="175000"/>
                <a:alpha val="40000"/>
              </a:schemeClr>
            </a:glow>
          </a:effectLst>
        </p:grpSpPr>
        <p:sp>
          <p:nvSpPr>
            <p:cNvPr id="80918" name="Freeform 42"/>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19" name="Freeform 43"/>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rgbClr val="002060"/>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0" name="Freeform 44"/>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rgbClr val="002060"/>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1" name="Freeform 45"/>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2" name="Freeform 46"/>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3" name="Freeform 47"/>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4" name="Freeform 48"/>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5" name="Freeform 49"/>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0926" name="Freeform 50"/>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63" name="AutoShape 40"/>
          <p:cNvSpPr>
            <a:spLocks noChangeArrowheads="1"/>
          </p:cNvSpPr>
          <p:nvPr/>
        </p:nvSpPr>
        <p:spPr bwMode="auto">
          <a:xfrm>
            <a:off x="5227093" y="3261814"/>
            <a:ext cx="3712191" cy="1542198"/>
          </a:xfrm>
          <a:prstGeom prst="cloudCallout">
            <a:avLst>
              <a:gd name="adj1" fmla="val -65845"/>
              <a:gd name="adj2" fmla="val 34859"/>
            </a:avLst>
          </a:prstGeom>
          <a:noFill/>
          <a:ln w="38100">
            <a:solidFill>
              <a:srgbClr val="FFC000"/>
            </a:solidFill>
            <a:round/>
            <a:headEnd/>
            <a:tailEnd/>
          </a:ln>
        </p:spPr>
        <p:txBody>
          <a:bodyPr/>
          <a:lstStyle/>
          <a:p>
            <a:pPr algn="ctr"/>
            <a:r>
              <a:rPr lang="en-US" dirty="0">
                <a:solidFill>
                  <a:srgbClr val="FFFF00"/>
                </a:solidFill>
                <a:latin typeface="Arial" pitchFamily="34" charset="0"/>
                <a:cs typeface="Arial" pitchFamily="34" charset="0"/>
              </a:rPr>
              <a:t>Queue not empty so no need to signal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95692"/>
                                        </p:tgtEl>
                                        <p:attrNameLst>
                                          <p:attrName>style.visibility</p:attrName>
                                        </p:attrNameLst>
                                      </p:cBhvr>
                                      <p:to>
                                        <p:strVal val="visible"/>
                                      </p:to>
                                    </p:set>
                                    <p:animEffect transition="in" filter="blinds(horizontal)">
                                      <p:cBhvr>
                                        <p:cTn id="7" dur="500"/>
                                        <p:tgtEl>
                                          <p:spTgt spid="1095692"/>
                                        </p:tgtEl>
                                      </p:cBhvr>
                                    </p:animEffect>
                                  </p:childTnLst>
                                </p:cTn>
                              </p:par>
                              <p:par>
                                <p:cTn id="8" presetID="3" presetClass="exit" presetSubtype="10" fill="hold" nodeType="withEffect">
                                  <p:stCondLst>
                                    <p:cond delay="0"/>
                                  </p:stCondLst>
                                  <p:childTnLst>
                                    <p:animEffect transition="out" filter="blinds(horizontal)">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linds(horizontal)">
                                      <p:cBhvr>
                                        <p:cTn id="14" dur="500"/>
                                        <p:tgtEl>
                                          <p:spTgt spid="3"/>
                                        </p:tgtEl>
                                      </p:cBhvr>
                                    </p:animEffect>
                                  </p:childTnLst>
                                </p:cTn>
                              </p:par>
                            </p:childTnLst>
                          </p:cTn>
                        </p:par>
                        <p:par>
                          <p:cTn id="15" fill="hold">
                            <p:stCondLst>
                              <p:cond delay="1000"/>
                            </p:stCondLst>
                            <p:childTnLst>
                              <p:par>
                                <p:cTn id="16" presetID="3" presetClass="exit" presetSubtype="10" fill="hold" grpId="1" nodeType="afterEffect">
                                  <p:stCondLst>
                                    <p:cond delay="0"/>
                                  </p:stCondLst>
                                  <p:childTnLst>
                                    <p:animEffect transition="out" filter="blinds(horizontal)">
                                      <p:cBhvr>
                                        <p:cTn id="17" dur="500"/>
                                        <p:tgtEl>
                                          <p:spTgt spid="1095692"/>
                                        </p:tgtEl>
                                      </p:cBhvr>
                                    </p:animEffect>
                                    <p:set>
                                      <p:cBhvr>
                                        <p:cTn id="18" dur="1" fill="hold">
                                          <p:stCondLst>
                                            <p:cond delay="499"/>
                                          </p:stCondLst>
                                        </p:cTn>
                                        <p:tgtEl>
                                          <p:spTgt spid="1095692"/>
                                        </p:tgtEl>
                                        <p:attrNameLst>
                                          <p:attrName>style.visibility</p:attrName>
                                        </p:attrNameLst>
                                      </p:cBhvr>
                                      <p:to>
                                        <p:strVal val="hidden"/>
                                      </p:to>
                                    </p:set>
                                  </p:childTnLst>
                                </p:cTn>
                              </p:par>
                              <p:par>
                                <p:cTn id="19" presetID="3" presetClass="exit" presetSubtype="10" fill="hold" grpId="0" nodeType="withEffect">
                                  <p:stCondLst>
                                    <p:cond delay="0"/>
                                  </p:stCondLst>
                                  <p:childTnLst>
                                    <p:animEffect transition="out" filter="blinds(horizontal)">
                                      <p:cBhvr>
                                        <p:cTn id="20" dur="500"/>
                                        <p:tgtEl>
                                          <p:spTgt spid="1095719"/>
                                        </p:tgtEl>
                                      </p:cBhvr>
                                    </p:animEffect>
                                    <p:set>
                                      <p:cBhvr>
                                        <p:cTn id="21" dur="1" fill="hold">
                                          <p:stCondLst>
                                            <p:cond delay="499"/>
                                          </p:stCondLst>
                                        </p:cTn>
                                        <p:tgtEl>
                                          <p:spTgt spid="1095719"/>
                                        </p:tgtEl>
                                        <p:attrNameLst>
                                          <p:attrName>style.visibility</p:attrName>
                                        </p:attrNameLst>
                                      </p:cBhvr>
                                      <p:to>
                                        <p:strVal val="hidden"/>
                                      </p:to>
                                    </p:set>
                                  </p:childTnLst>
                                </p:cTn>
                              </p:par>
                            </p:childTnLst>
                          </p:cTn>
                        </p:par>
                        <p:par>
                          <p:cTn id="22" fill="hold">
                            <p:stCondLst>
                              <p:cond delay="1500"/>
                            </p:stCondLst>
                            <p:childTnLst>
                              <p:par>
                                <p:cTn id="23" presetID="0" presetClass="path" presetSubtype="0" accel="50000" decel="50000" fill="hold" nodeType="afterEffect">
                                  <p:stCondLst>
                                    <p:cond delay="0"/>
                                  </p:stCondLst>
                                  <p:childTnLst>
                                    <p:animMotion origin="layout" path="M 0.04774 0.00069 C 0.13142 0.0141 0.21528 0.02775 0.25555 0.08279 C 0.29583 0.13783 0.28385 0.28954 0.28941 0.33071 " pathEditMode="relative" ptsTypes="aaA">
                                      <p:cBhvr>
                                        <p:cTn id="24" dur="2000" fill="hold"/>
                                        <p:tgtEl>
                                          <p:spTgt spid="9"/>
                                        </p:tgtEl>
                                        <p:attrNameLst>
                                          <p:attrName>ppt_x</p:attrName>
                                          <p:attrName>ppt_y</p:attrName>
                                        </p:attrNameLst>
                                      </p:cBhvr>
                                    </p:animMotion>
                                  </p:childTnLst>
                                </p:cTn>
                              </p:par>
                            </p:childTnLst>
                          </p:cTn>
                        </p:par>
                        <p:par>
                          <p:cTn id="25" fill="hold">
                            <p:stCondLst>
                              <p:cond delay="3500"/>
                            </p:stCondLst>
                            <p:childTnLst>
                              <p:par>
                                <p:cTn id="26" presetID="3" presetClass="entr" presetSubtype="1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par>
                          <p:cTn id="29" fill="hold">
                            <p:stCondLst>
                              <p:cond delay="4000"/>
                            </p:stCondLst>
                            <p:childTnLst>
                              <p:par>
                                <p:cTn id="30" presetID="3" presetClass="entr" presetSubtype="10" fill="hold" nodeType="afterEffect">
                                  <p:stCondLst>
                                    <p:cond delay="0"/>
                                  </p:stCondLst>
                                  <p:childTnLst>
                                    <p:set>
                                      <p:cBhvr>
                                        <p:cTn id="31" dur="1" fill="hold">
                                          <p:stCondLst>
                                            <p:cond delay="0"/>
                                          </p:stCondLst>
                                        </p:cTn>
                                        <p:tgtEl>
                                          <p:spTgt spid="1095732"/>
                                        </p:tgtEl>
                                        <p:attrNameLst>
                                          <p:attrName>style.visibility</p:attrName>
                                        </p:attrNameLst>
                                      </p:cBhvr>
                                      <p:to>
                                        <p:strVal val="visible"/>
                                      </p:to>
                                    </p:set>
                                    <p:animEffect transition="in" filter="blinds(horizontal)">
                                      <p:cBhvr>
                                        <p:cTn id="32" dur="500"/>
                                        <p:tgtEl>
                                          <p:spTgt spid="1095732"/>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6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95720"/>
                                        </p:tgtEl>
                                        <p:attrNameLst>
                                          <p:attrName>style.visibility</p:attrName>
                                        </p:attrNameLst>
                                      </p:cBhvr>
                                      <p:to>
                                        <p:strVal val="visible"/>
                                      </p:to>
                                    </p:set>
                                  </p:childTnLst>
                                </p:cTn>
                              </p:par>
                            </p:childTnLst>
                          </p:cTn>
                        </p:par>
                        <p:par>
                          <p:cTn id="45" fill="hold">
                            <p:stCondLst>
                              <p:cond delay="0"/>
                            </p:stCondLst>
                            <p:childTnLst>
                              <p:par>
                                <p:cTn id="46" presetID="0" presetClass="path" presetSubtype="0" accel="50000" decel="50000" fill="hold" nodeType="afterEffect">
                                  <p:stCondLst>
                                    <p:cond delay="0"/>
                                  </p:stCondLst>
                                  <p:childTnLst>
                                    <p:animMotion origin="layout" path="M 0.28941 0.33071 C 0.30903 0.40194 0.32882 0.47317 0.28785 0.50693 C 0.24687 0.5407 0.14496 0.537 0.04323 0.53353 " pathEditMode="relative" ptsTypes="aaA">
                                      <p:cBhvr>
                                        <p:cTn id="47" dur="2000" fill="hold"/>
                                        <p:tgtEl>
                                          <p:spTgt spid="9"/>
                                        </p:tgtEl>
                                        <p:attrNameLst>
                                          <p:attrName>ppt_x</p:attrName>
                                          <p:attrName>ppt_y</p:attrName>
                                        </p:attrNameLst>
                                      </p:cBhvr>
                                    </p:animMotion>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1095720"/>
                                        </p:tgtEl>
                                        <p:attrNameLst>
                                          <p:attrName>style.visibility</p:attrName>
                                        </p:attrNameLst>
                                      </p:cBhvr>
                                      <p:to>
                                        <p:strVal val="hidden"/>
                                      </p:to>
                                    </p:set>
                                  </p:childTnLst>
                                </p:cTn>
                              </p:par>
                            </p:childTnLst>
                          </p:cTn>
                        </p:par>
                        <p:par>
                          <p:cTn id="52" fill="hold">
                            <p:stCondLst>
                              <p:cond delay="0"/>
                            </p:stCondLst>
                            <p:childTnLst>
                              <p:par>
                                <p:cTn id="53" presetID="3" presetClass="exit" presetSubtype="10" fill="hold" nodeType="afterEffect">
                                  <p:stCondLst>
                                    <p:cond delay="0"/>
                                  </p:stCondLst>
                                  <p:childTnLst>
                                    <p:animEffect transition="out" filter="blinds(horizontal)">
                                      <p:cBhvr>
                                        <p:cTn id="54" dur="500"/>
                                        <p:tgtEl>
                                          <p:spTgt spid="3"/>
                                        </p:tgtEl>
                                      </p:cBhvr>
                                    </p:animEffect>
                                    <p:set>
                                      <p:cBhvr>
                                        <p:cTn id="55"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692" grpId="0" animBg="1"/>
      <p:bldP spid="1095692" grpId="1" animBg="1"/>
      <p:bldP spid="1095719" grpId="0" animBg="1"/>
      <p:bldP spid="1095720" grpId="0" animBg="1"/>
      <p:bldP spid="1095720" grpId="1" animBg="1"/>
      <p:bldP spid="63" grpId="0" animBg="1"/>
      <p:bldP spid="63"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963414F0-86BF-5F96-0651-D23927D06C9A}"/>
              </a:ext>
            </a:extLst>
          </p:cNvPr>
          <p:cNvGrpSpPr>
            <a:grpSpLocks/>
          </p:cNvGrpSpPr>
          <p:nvPr/>
        </p:nvGrpSpPr>
        <p:grpSpPr bwMode="auto">
          <a:xfrm>
            <a:off x="3200400" y="2417763"/>
            <a:ext cx="1220788" cy="944562"/>
            <a:chOff x="2208" y="1920"/>
            <a:chExt cx="1152" cy="1680"/>
          </a:xfrm>
        </p:grpSpPr>
        <p:sp>
          <p:nvSpPr>
            <p:cNvPr id="3" name="Oval 4">
              <a:extLst>
                <a:ext uri="{FF2B5EF4-FFF2-40B4-BE49-F238E27FC236}">
                  <a16:creationId xmlns:a16="http://schemas.microsoft.com/office/drawing/2014/main" id="{B0F52B7C-DC9A-6740-CC19-B22B939F2F09}"/>
                </a:ext>
              </a:extLst>
            </p:cNvPr>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5" name="Oval 5">
              <a:extLst>
                <a:ext uri="{FF2B5EF4-FFF2-40B4-BE49-F238E27FC236}">
                  <a16:creationId xmlns:a16="http://schemas.microsoft.com/office/drawing/2014/main" id="{4E72A984-3F4B-0637-844F-0DCE69464BFC}"/>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 name="AutoShape 6">
              <a:extLst>
                <a:ext uri="{FF2B5EF4-FFF2-40B4-BE49-F238E27FC236}">
                  <a16:creationId xmlns:a16="http://schemas.microsoft.com/office/drawing/2014/main" id="{B3DDE1D2-CCF0-C220-7295-41F7A02E63DA}"/>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8" name="AutoShape 7">
              <a:extLst>
                <a:ext uri="{FF2B5EF4-FFF2-40B4-BE49-F238E27FC236}">
                  <a16:creationId xmlns:a16="http://schemas.microsoft.com/office/drawing/2014/main" id="{D657F148-B898-2BCB-167C-77865B9F948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4" name="Group 25"/>
          <p:cNvGrpSpPr>
            <a:grpSpLocks/>
          </p:cNvGrpSpPr>
          <p:nvPr/>
        </p:nvGrpSpPr>
        <p:grpSpPr bwMode="auto">
          <a:xfrm>
            <a:off x="3192463" y="2416175"/>
            <a:ext cx="1220787" cy="944563"/>
            <a:chOff x="2208" y="1920"/>
            <a:chExt cx="1152" cy="1680"/>
          </a:xfrm>
        </p:grpSpPr>
        <p:sp>
          <p:nvSpPr>
            <p:cNvPr id="81950" name="Oval 26"/>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81951" name="Oval 27"/>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81952" name="AutoShape 2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81953" name="AutoShape 2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81922" name="Footer Placeholder 1"/>
          <p:cNvSpPr>
            <a:spLocks noGrp="1"/>
          </p:cNvSpPr>
          <p:nvPr>
            <p:ph type="ftr" sz="quarter" idx="10"/>
          </p:nvPr>
        </p:nvSpPr>
        <p:spPr>
          <a:noFill/>
        </p:spPr>
        <p:txBody>
          <a:bodyPr/>
          <a:lstStyle/>
          <a:p>
            <a:r>
              <a:rPr lang="en-US" dirty="0"/>
              <a:t>Art of Multiprocessor Programming</a:t>
            </a:r>
          </a:p>
        </p:txBody>
      </p:sp>
      <p:sp>
        <p:nvSpPr>
          <p:cNvPr id="81923" name="Slide Number Placeholder 2"/>
          <p:cNvSpPr>
            <a:spLocks noGrp="1"/>
          </p:cNvSpPr>
          <p:nvPr>
            <p:ph type="sldNum" sz="quarter" idx="11"/>
          </p:nvPr>
        </p:nvSpPr>
        <p:spPr>
          <a:noFill/>
        </p:spPr>
        <p:txBody>
          <a:bodyPr/>
          <a:lstStyle/>
          <a:p>
            <a:fld id="{0DF1C9AE-B461-4A8C-88D6-C0DF3B18D997}" type="slidenum">
              <a:rPr lang="x-none" smtClean="0"/>
              <a:pPr/>
              <a:t>39</a:t>
            </a:fld>
            <a:endParaRPr lang="en-US" dirty="0"/>
          </a:p>
        </p:txBody>
      </p:sp>
      <p:sp>
        <p:nvSpPr>
          <p:cNvPr id="81924"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F990E06D-7895-4660-ADD5-0910EE17BB1C}" type="slidenum">
              <a:rPr lang="x-none" sz="1400">
                <a:solidFill>
                  <a:schemeClr val="tx1"/>
                </a:solidFill>
                <a:latin typeface="Arial" pitchFamily="34" charset="0"/>
                <a:cs typeface="Arial" pitchFamily="34" charset="0"/>
              </a:rPr>
              <a:pPr/>
              <a:t>39</a:t>
            </a:fld>
            <a:endParaRPr lang="en-US" sz="1400" dirty="0">
              <a:solidFill>
                <a:schemeClr val="tx1"/>
              </a:solidFill>
              <a:latin typeface="Arial" pitchFamily="34" charset="0"/>
              <a:cs typeface="Arial" pitchFamily="34" charset="0"/>
            </a:endParaRPr>
          </a:p>
        </p:txBody>
      </p:sp>
      <p:sp>
        <p:nvSpPr>
          <p:cNvPr id="81925" name="Rectangle 3"/>
          <p:cNvSpPr>
            <a:spLocks noGrp="1" noChangeArrowheads="1"/>
          </p:cNvSpPr>
          <p:nvPr>
            <p:ph type="title" idx="4294967295"/>
          </p:nvPr>
        </p:nvSpPr>
        <p:spPr>
          <a:xfrm>
            <a:off x="684213" y="400050"/>
            <a:ext cx="7772400" cy="1143000"/>
          </a:xfrm>
        </p:spPr>
        <p:txBody>
          <a:bodyPr/>
          <a:lstStyle/>
          <a:p>
            <a:r>
              <a:rPr lang="en-US" dirty="0"/>
              <a:t>Lost Wake-Up</a:t>
            </a:r>
          </a:p>
        </p:txBody>
      </p:sp>
      <p:sp>
        <p:nvSpPr>
          <p:cNvPr id="81927" name="Rectangle 9"/>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81928" name="Text Box 10"/>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81929" name="Rectangle 11"/>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81930" name="Text Box 12"/>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grpSp>
        <p:nvGrpSpPr>
          <p:cNvPr id="81931" name="Group 13"/>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81954" name="Freeform 1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55" name="Freeform 1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56" name="Freeform 16"/>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57" name="Freeform 1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58" name="Freeform 1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59" name="Freeform 1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60" name="Freeform 20"/>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61" name="Freeform 21"/>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62" name="Freeform 22"/>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099799" name="AutoShape 23"/>
          <p:cNvSpPr>
            <a:spLocks noChangeArrowheads="1"/>
          </p:cNvSpPr>
          <p:nvPr/>
        </p:nvSpPr>
        <p:spPr bwMode="auto">
          <a:xfrm>
            <a:off x="5737225" y="1089025"/>
            <a:ext cx="2220913" cy="758825"/>
          </a:xfrm>
          <a:prstGeom prst="cloudCallout">
            <a:avLst>
              <a:gd name="adj1" fmla="val -73088"/>
              <a:gd name="adj2" fmla="val 135565"/>
            </a:avLst>
          </a:prstGeom>
          <a:solidFill>
            <a:schemeClr val="tx1">
              <a:alpha val="70195"/>
            </a:schemeClr>
          </a:solid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Yawn!</a:t>
            </a:r>
          </a:p>
        </p:txBody>
      </p:sp>
      <p:grpSp>
        <p:nvGrpSpPr>
          <p:cNvPr id="81934" name="Group 40"/>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81948" name="Oval 41"/>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9" name="Oval 42"/>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1935" name="Group 43"/>
          <p:cNvGrpSpPr>
            <a:grpSpLocks/>
          </p:cNvGrpSpPr>
          <p:nvPr/>
        </p:nvGrpSpPr>
        <p:grpSpPr bwMode="auto">
          <a:xfrm>
            <a:off x="3789363" y="4946650"/>
            <a:ext cx="304800" cy="304800"/>
            <a:chOff x="3894" y="2760"/>
            <a:chExt cx="192" cy="192"/>
          </a:xfrm>
          <a:effectLst>
            <a:glow rad="101600">
              <a:schemeClr val="accent3">
                <a:satMod val="175000"/>
                <a:alpha val="40000"/>
              </a:schemeClr>
            </a:glow>
          </a:effectLst>
        </p:grpSpPr>
        <p:sp>
          <p:nvSpPr>
            <p:cNvPr id="81946" name="Oval 44"/>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7" name="Oval 45"/>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7" name="Group 30"/>
          <p:cNvGrpSpPr>
            <a:grpSpLocks/>
          </p:cNvGrpSpPr>
          <p:nvPr/>
        </p:nvGrpSpPr>
        <p:grpSpPr bwMode="auto">
          <a:xfrm>
            <a:off x="4929188" y="2546350"/>
            <a:ext cx="685800" cy="609600"/>
            <a:chOff x="1584" y="816"/>
            <a:chExt cx="912" cy="816"/>
          </a:xfrm>
          <a:effectLst>
            <a:glow rad="101600">
              <a:schemeClr val="accent3">
                <a:satMod val="175000"/>
                <a:alpha val="40000"/>
              </a:schemeClr>
            </a:glow>
          </a:effectLst>
        </p:grpSpPr>
        <p:sp>
          <p:nvSpPr>
            <p:cNvPr id="81937" name="Freeform 3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38" name="Freeform 3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39" name="Freeform 33"/>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0" name="Freeform 3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1" name="Freeform 3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2" name="Freeform 3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3" name="Freeform 37"/>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4" name="Freeform 38"/>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1945" name="Freeform 39"/>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55556E-6 3.7037E-7 C -0.04895 -0.01018 -0.09791 -0.02037 -0.11961 0.02014 C -0.14131 0.06065 -0.13593 0.15185 -0.13055 0.24329 " pathEditMode="relative" ptsTypes="aaA">
                                      <p:cBhvr>
                                        <p:cTn id="6" dur="2000" fill="hold"/>
                                        <p:tgtEl>
                                          <p:spTgt spid="7"/>
                                        </p:tgtEl>
                                        <p:attrNameLst>
                                          <p:attrName>ppt_x</p:attrName>
                                          <p:attrName>ppt_y</p:attrName>
                                        </p:attrNameLst>
                                      </p:cBhvr>
                                    </p:animMotion>
                                  </p:childTnLst>
                                </p:cTn>
                              </p:par>
                              <p:par>
                                <p:cTn id="7" presetID="3" presetClass="exit" presetSubtype="10" fill="hold" grpId="0" nodeType="withEffect">
                                  <p:stCondLst>
                                    <p:cond delay="0"/>
                                  </p:stCondLst>
                                  <p:childTnLst>
                                    <p:animEffect transition="out" filter="blinds(horizontal)">
                                      <p:cBhvr>
                                        <p:cTn id="8" dur="500"/>
                                        <p:tgtEl>
                                          <p:spTgt spid="1099799"/>
                                        </p:tgtEl>
                                      </p:cBhvr>
                                    </p:animEffect>
                                    <p:set>
                                      <p:cBhvr>
                                        <p:cTn id="9" dur="1" fill="hold">
                                          <p:stCondLst>
                                            <p:cond delay="499"/>
                                          </p:stCondLst>
                                        </p:cTn>
                                        <p:tgtEl>
                                          <p:spTgt spid="1099799"/>
                                        </p:tgtEl>
                                        <p:attrNameLst>
                                          <p:attrName>style.visibility</p:attrName>
                                        </p:attrNameLst>
                                      </p:cBhvr>
                                      <p:to>
                                        <p:strVal val="hidden"/>
                                      </p:to>
                                    </p:set>
                                  </p:childTnLst>
                                </p:cTn>
                              </p:par>
                              <p:par>
                                <p:cTn id="10" presetID="3" presetClass="entr" presetSubtype="1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979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A003847D-1836-35B2-323B-83CDAE35CE5A}"/>
              </a:ext>
            </a:extLst>
          </p:cNvPr>
          <p:cNvGrpSpPr>
            <a:grpSpLocks/>
          </p:cNvGrpSpPr>
          <p:nvPr/>
        </p:nvGrpSpPr>
        <p:grpSpPr bwMode="auto">
          <a:xfrm>
            <a:off x="3200400" y="2417763"/>
            <a:ext cx="1220788" cy="944562"/>
            <a:chOff x="2208" y="1920"/>
            <a:chExt cx="1152" cy="1680"/>
          </a:xfrm>
        </p:grpSpPr>
        <p:sp>
          <p:nvSpPr>
            <p:cNvPr id="3" name="Oval 4">
              <a:extLst>
                <a:ext uri="{FF2B5EF4-FFF2-40B4-BE49-F238E27FC236}">
                  <a16:creationId xmlns:a16="http://schemas.microsoft.com/office/drawing/2014/main" id="{689ADD29-96E4-8529-254C-A25D12CB26F7}"/>
                </a:ext>
              </a:extLst>
            </p:cNvPr>
            <p:cNvSpPr>
              <a:spLocks noChangeArrowheads="1"/>
            </p:cNvSpPr>
            <p:nvPr/>
          </p:nvSpPr>
          <p:spPr bwMode="auto">
            <a:xfrm>
              <a:off x="2208" y="2448"/>
              <a:ext cx="1152" cy="1152"/>
            </a:xfrm>
            <a:prstGeom prst="ellipse">
              <a:avLst/>
            </a:prstGeom>
            <a:solidFill>
              <a:srgbClr val="0000FF"/>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6" name="Oval 5">
              <a:extLst>
                <a:ext uri="{FF2B5EF4-FFF2-40B4-BE49-F238E27FC236}">
                  <a16:creationId xmlns:a16="http://schemas.microsoft.com/office/drawing/2014/main" id="{17624B8F-DA8A-07F5-936B-9FCFD16A0BC1}"/>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8" name="AutoShape 6">
              <a:extLst>
                <a:ext uri="{FF2B5EF4-FFF2-40B4-BE49-F238E27FC236}">
                  <a16:creationId xmlns:a16="http://schemas.microsoft.com/office/drawing/2014/main" id="{D4CC85CB-4752-6EEA-31C3-80D2AE2A3697}"/>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9" name="AutoShape 7">
              <a:extLst>
                <a:ext uri="{FF2B5EF4-FFF2-40B4-BE49-F238E27FC236}">
                  <a16:creationId xmlns:a16="http://schemas.microsoft.com/office/drawing/2014/main" id="{EE4FAD2D-016F-32BA-E346-54DC8192627F}"/>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00FF"/>
            </a:solidFill>
            <a:ln w="9525" algn="ctr">
              <a:noFill/>
              <a:miter lim="800000"/>
              <a:headEnd/>
              <a:tailEnd/>
            </a:ln>
          </p:spPr>
          <p:txBody>
            <a:bodyPr wrap="none" anchor="ctr"/>
            <a:lstStyle/>
            <a:p>
              <a:endParaRPr lang="en-US" dirty="0">
                <a:latin typeface="Arial" pitchFamily="34" charset="0"/>
                <a:cs typeface="Arial" pitchFamily="34" charset="0"/>
              </a:endParaRPr>
            </a:p>
          </p:txBody>
        </p:sp>
      </p:grpSp>
      <p:grpSp>
        <p:nvGrpSpPr>
          <p:cNvPr id="4" name="Group 32"/>
          <p:cNvGrpSpPr>
            <a:grpSpLocks/>
          </p:cNvGrpSpPr>
          <p:nvPr/>
        </p:nvGrpSpPr>
        <p:grpSpPr bwMode="auto">
          <a:xfrm>
            <a:off x="3198813" y="2416175"/>
            <a:ext cx="1220787" cy="944563"/>
            <a:chOff x="2208" y="1920"/>
            <a:chExt cx="1152" cy="1680"/>
          </a:xfrm>
        </p:grpSpPr>
        <p:sp>
          <p:nvSpPr>
            <p:cNvPr id="82974" name="Oval 33"/>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82975" name="Oval 34"/>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82976" name="AutoShape 3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82977" name="AutoShape 3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82946" name="Footer Placeholder 1"/>
          <p:cNvSpPr>
            <a:spLocks noGrp="1"/>
          </p:cNvSpPr>
          <p:nvPr>
            <p:ph type="ftr" sz="quarter" idx="10"/>
          </p:nvPr>
        </p:nvSpPr>
        <p:spPr>
          <a:noFill/>
        </p:spPr>
        <p:txBody>
          <a:bodyPr/>
          <a:lstStyle/>
          <a:p>
            <a:r>
              <a:rPr lang="en-US" dirty="0"/>
              <a:t>Art of Multiprocessor Programming</a:t>
            </a:r>
          </a:p>
        </p:txBody>
      </p:sp>
      <p:sp>
        <p:nvSpPr>
          <p:cNvPr id="82947" name="Slide Number Placeholder 2"/>
          <p:cNvSpPr>
            <a:spLocks noGrp="1"/>
          </p:cNvSpPr>
          <p:nvPr>
            <p:ph type="sldNum" sz="quarter" idx="11"/>
          </p:nvPr>
        </p:nvSpPr>
        <p:spPr>
          <a:noFill/>
        </p:spPr>
        <p:txBody>
          <a:bodyPr/>
          <a:lstStyle/>
          <a:p>
            <a:fld id="{EB4B5BE8-C306-422A-98B0-4E417C449826}" type="slidenum">
              <a:rPr lang="x-none" smtClean="0"/>
              <a:pPr/>
              <a:t>40</a:t>
            </a:fld>
            <a:endParaRPr lang="en-US" dirty="0"/>
          </a:p>
        </p:txBody>
      </p:sp>
      <p:sp>
        <p:nvSpPr>
          <p:cNvPr id="8294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8D8A47BC-A568-4C72-8A8B-868DE1368110}" type="slidenum">
              <a:rPr lang="x-none" sz="1400">
                <a:solidFill>
                  <a:schemeClr val="tx1"/>
                </a:solidFill>
                <a:latin typeface="Arial" pitchFamily="34" charset="0"/>
                <a:cs typeface="Arial" pitchFamily="34" charset="0"/>
              </a:rPr>
              <a:pPr/>
              <a:t>40</a:t>
            </a:fld>
            <a:endParaRPr lang="en-US" sz="1400" dirty="0">
              <a:solidFill>
                <a:schemeClr val="tx1"/>
              </a:solidFill>
              <a:latin typeface="Arial" pitchFamily="34" charset="0"/>
              <a:cs typeface="Arial" pitchFamily="34" charset="0"/>
            </a:endParaRPr>
          </a:p>
        </p:txBody>
      </p:sp>
      <p:sp>
        <p:nvSpPr>
          <p:cNvPr id="82949" name="Rectangle 12"/>
          <p:cNvSpPr>
            <a:spLocks noGrp="1" noChangeArrowheads="1"/>
          </p:cNvSpPr>
          <p:nvPr>
            <p:ph type="title" idx="4294967295"/>
          </p:nvPr>
        </p:nvSpPr>
        <p:spPr>
          <a:xfrm>
            <a:off x="684213" y="400050"/>
            <a:ext cx="7772400" cy="1143000"/>
          </a:xfrm>
        </p:spPr>
        <p:txBody>
          <a:bodyPr/>
          <a:lstStyle/>
          <a:p>
            <a:r>
              <a:rPr lang="en-US" dirty="0"/>
              <a:t>Lost Wake-Up</a:t>
            </a:r>
          </a:p>
        </p:txBody>
      </p:sp>
      <p:sp>
        <p:nvSpPr>
          <p:cNvPr id="82951" name="Rectangle 1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82952" name="Text Box 1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82953" name="Rectangle 2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82954" name="Text Box 2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grpSp>
        <p:nvGrpSpPr>
          <p:cNvPr id="82955" name="Group 22"/>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82978" name="Freeform 2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79" name="Freeform 2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0" name="Freeform 25"/>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1" name="Freeform 2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2" name="Freeform 2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3" name="Freeform 2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4" name="Freeform 29"/>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5" name="Freeform 30"/>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86" name="Freeform 31"/>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5" name="Group 39"/>
          <p:cNvGrpSpPr>
            <a:grpSpLocks/>
          </p:cNvGrpSpPr>
          <p:nvPr/>
        </p:nvGrpSpPr>
        <p:grpSpPr bwMode="auto">
          <a:xfrm>
            <a:off x="4297363" y="4978400"/>
            <a:ext cx="304800" cy="304800"/>
            <a:chOff x="3894" y="2760"/>
            <a:chExt cx="192" cy="192"/>
          </a:xfrm>
          <a:effectLst>
            <a:glow rad="101600">
              <a:schemeClr val="accent3">
                <a:satMod val="175000"/>
                <a:alpha val="40000"/>
              </a:schemeClr>
            </a:glow>
          </a:effectLst>
        </p:grpSpPr>
        <p:sp>
          <p:nvSpPr>
            <p:cNvPr id="82972" name="Oval 40"/>
            <p:cNvSpPr>
              <a:spLocks noChangeArrowheads="1"/>
            </p:cNvSpPr>
            <p:nvPr/>
          </p:nvSpPr>
          <p:spPr bwMode="auto">
            <a:xfrm>
              <a:off x="3894" y="2760"/>
              <a:ext cx="192" cy="192"/>
            </a:xfrm>
            <a:prstGeom prst="ellipse">
              <a:avLst/>
            </a:prstGeom>
            <a:solidFill>
              <a:srgbClr val="FF99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73" name="Oval 41"/>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2958" name="Group 42"/>
          <p:cNvGrpSpPr>
            <a:grpSpLocks/>
          </p:cNvGrpSpPr>
          <p:nvPr/>
        </p:nvGrpSpPr>
        <p:grpSpPr bwMode="auto">
          <a:xfrm>
            <a:off x="3789363" y="4946650"/>
            <a:ext cx="304800" cy="304800"/>
            <a:chOff x="3894" y="2760"/>
            <a:chExt cx="192" cy="192"/>
          </a:xfrm>
          <a:effectLst>
            <a:glow rad="101600">
              <a:schemeClr val="accent3">
                <a:satMod val="175000"/>
                <a:alpha val="40000"/>
              </a:schemeClr>
            </a:glow>
          </a:effectLst>
        </p:grpSpPr>
        <p:sp>
          <p:nvSpPr>
            <p:cNvPr id="82970" name="Oval 43"/>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71" name="Oval 44"/>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101861" name="AutoShape 37"/>
          <p:cNvSpPr>
            <a:spLocks noChangeArrowheads="1"/>
          </p:cNvSpPr>
          <p:nvPr/>
        </p:nvSpPr>
        <p:spPr bwMode="auto">
          <a:xfrm>
            <a:off x="4776788" y="3363913"/>
            <a:ext cx="2451100" cy="944562"/>
          </a:xfrm>
          <a:prstGeom prst="cloudCallout">
            <a:avLst>
              <a:gd name="adj1" fmla="val -77722"/>
              <a:gd name="adj2" fmla="val 70000"/>
            </a:avLst>
          </a:prstGeom>
          <a:noFill/>
          <a:ln w="38100">
            <a:solidFill>
              <a:srgbClr val="FF7C80"/>
            </a:solidFill>
            <a:round/>
            <a:headEnd/>
            <a:tailEnd/>
          </a:ln>
        </p:spPr>
        <p:txBody>
          <a:bodyPr/>
          <a:lstStyle/>
          <a:p>
            <a:pPr algn="ctr"/>
            <a:r>
              <a:rPr lang="en-US" dirty="0">
                <a:solidFill>
                  <a:srgbClr val="FFFF00"/>
                </a:solidFill>
                <a:latin typeface="Arial" pitchFamily="34" charset="0"/>
                <a:cs typeface="Arial" pitchFamily="34" charset="0"/>
              </a:rPr>
              <a:t>Found it</a:t>
            </a:r>
          </a:p>
        </p:txBody>
      </p:sp>
      <p:grpSp>
        <p:nvGrpSpPr>
          <p:cNvPr id="7" name="Group 2"/>
          <p:cNvGrpSpPr>
            <a:grpSpLocks/>
          </p:cNvGrpSpPr>
          <p:nvPr/>
        </p:nvGrpSpPr>
        <p:grpSpPr bwMode="auto">
          <a:xfrm>
            <a:off x="3690938" y="4319588"/>
            <a:ext cx="685800" cy="609600"/>
            <a:chOff x="1584" y="816"/>
            <a:chExt cx="912" cy="816"/>
          </a:xfrm>
          <a:effectLst>
            <a:glow rad="101600">
              <a:schemeClr val="accent3">
                <a:satMod val="175000"/>
                <a:alpha val="40000"/>
              </a:schemeClr>
            </a:glow>
          </a:effectLst>
        </p:grpSpPr>
        <p:sp>
          <p:nvSpPr>
            <p:cNvPr id="82961" name="Freeform 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2" name="Freeform 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3" name="Freeform 5"/>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4" name="Freeform 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5" name="Freeform 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6" name="Freeform 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7" name="Freeform 9"/>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8" name="Freeform 10"/>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2969" name="Freeform 11"/>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nodeType="after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1101861"/>
                                        </p:tgtEl>
                                      </p:cBhvr>
                                    </p:animEffect>
                                    <p:set>
                                      <p:cBhvr>
                                        <p:cTn id="11" dur="1" fill="hold">
                                          <p:stCondLst>
                                            <p:cond delay="499"/>
                                          </p:stCondLst>
                                        </p:cTn>
                                        <p:tgtEl>
                                          <p:spTgt spid="1101861"/>
                                        </p:tgtEl>
                                        <p:attrNameLst>
                                          <p:attrName>style.visibility</p:attrName>
                                        </p:attrNameLst>
                                      </p:cBhvr>
                                      <p:to>
                                        <p:strVal val="hidden"/>
                                      </p:to>
                                    </p:set>
                                  </p:childTnLst>
                                </p:cTn>
                              </p:par>
                            </p:childTnLst>
                          </p:cTn>
                        </p:par>
                        <p:par>
                          <p:cTn id="12" fill="hold">
                            <p:stCondLst>
                              <p:cond delay="1000"/>
                            </p:stCondLst>
                            <p:childTnLst>
                              <p:par>
                                <p:cTn id="13" presetID="3" presetClass="exit" presetSubtype="10" fill="hold" nodeType="afterEffect">
                                  <p:stCondLst>
                                    <p:cond delay="0"/>
                                  </p:stCondLst>
                                  <p:childTnLst>
                                    <p:animEffect transition="out" filter="blinds(horizontal)">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0" presetClass="path" presetSubtype="0" accel="50000" decel="50000" fill="hold" nodeType="withEffect">
                                  <p:stCondLst>
                                    <p:cond delay="0"/>
                                  </p:stCondLst>
                                  <p:childTnLst>
                                    <p:animMotion origin="layout" path="M -1.11111E-6 3.84829E-6 C -0.00451 0.02613 0.0007 0.11956 -0.02743 0.15795 C -0.05555 0.19634 -0.13941 0.21577 -0.16875 0.23103 " pathEditMode="relative" rAng="0" ptsTypes="aaa">
                                      <p:cBhvr>
                                        <p:cTn id="17" dur="2000" fill="hold"/>
                                        <p:tgtEl>
                                          <p:spTgt spid="7"/>
                                        </p:tgtEl>
                                        <p:attrNameLst>
                                          <p:attrName>ppt_x</p:attrName>
                                          <p:attrName>ppt_y</p:attrName>
                                        </p:attrNameLst>
                                      </p:cBhvr>
                                      <p:rCtr x="-8400" y="11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186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oter Placeholder 1"/>
          <p:cNvSpPr>
            <a:spLocks noGrp="1"/>
          </p:cNvSpPr>
          <p:nvPr>
            <p:ph type="ftr" sz="quarter" idx="10"/>
          </p:nvPr>
        </p:nvSpPr>
        <p:spPr>
          <a:noFill/>
        </p:spPr>
        <p:txBody>
          <a:bodyPr/>
          <a:lstStyle/>
          <a:p>
            <a:r>
              <a:rPr lang="en-US" dirty="0"/>
              <a:t>Art of Multiprocessor Programming</a:t>
            </a:r>
          </a:p>
        </p:txBody>
      </p:sp>
      <p:sp>
        <p:nvSpPr>
          <p:cNvPr id="83971" name="Slide Number Placeholder 2"/>
          <p:cNvSpPr>
            <a:spLocks noGrp="1"/>
          </p:cNvSpPr>
          <p:nvPr>
            <p:ph type="sldNum" sz="quarter" idx="11"/>
          </p:nvPr>
        </p:nvSpPr>
        <p:spPr>
          <a:noFill/>
        </p:spPr>
        <p:txBody>
          <a:bodyPr/>
          <a:lstStyle/>
          <a:p>
            <a:fld id="{C0847DA8-2F15-4334-96BE-F943B66EDC31}" type="slidenum">
              <a:rPr lang="x-none" smtClean="0"/>
              <a:pPr/>
              <a:t>41</a:t>
            </a:fld>
            <a:endParaRPr lang="en-US" dirty="0"/>
          </a:p>
        </p:txBody>
      </p:sp>
      <p:sp>
        <p:nvSpPr>
          <p:cNvPr id="8397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EABA04A3-29CD-4B9C-A753-47A1393B5C79}" type="slidenum">
              <a:rPr lang="x-none" sz="1400">
                <a:solidFill>
                  <a:schemeClr val="tx1"/>
                </a:solidFill>
                <a:latin typeface="Arial" pitchFamily="34" charset="0"/>
                <a:cs typeface="Arial" pitchFamily="34" charset="0"/>
              </a:rPr>
              <a:pPr/>
              <a:t>41</a:t>
            </a:fld>
            <a:endParaRPr lang="en-US" sz="1400" dirty="0">
              <a:solidFill>
                <a:schemeClr val="tx1"/>
              </a:solidFill>
              <a:latin typeface="Arial" pitchFamily="34" charset="0"/>
              <a:cs typeface="Arial" pitchFamily="34" charset="0"/>
            </a:endParaRPr>
          </a:p>
        </p:txBody>
      </p:sp>
      <p:sp>
        <p:nvSpPr>
          <p:cNvPr id="83973" name="Rectangle 12"/>
          <p:cNvSpPr>
            <a:spLocks noGrp="1" noChangeArrowheads="1"/>
          </p:cNvSpPr>
          <p:nvPr>
            <p:ph type="title" idx="4294967295"/>
          </p:nvPr>
        </p:nvSpPr>
        <p:spPr>
          <a:xfrm>
            <a:off x="684213" y="400050"/>
            <a:ext cx="7772400" cy="1143000"/>
          </a:xfrm>
        </p:spPr>
        <p:txBody>
          <a:bodyPr/>
          <a:lstStyle/>
          <a:p>
            <a:r>
              <a:rPr lang="en-US" dirty="0"/>
              <a:t>What’s Wrong Here?</a:t>
            </a:r>
          </a:p>
        </p:txBody>
      </p:sp>
      <p:grpSp>
        <p:nvGrpSpPr>
          <p:cNvPr id="83974" name="Group 13"/>
          <p:cNvGrpSpPr>
            <a:grpSpLocks/>
          </p:cNvGrpSpPr>
          <p:nvPr/>
        </p:nvGrpSpPr>
        <p:grpSpPr bwMode="auto">
          <a:xfrm>
            <a:off x="3200400" y="2417763"/>
            <a:ext cx="1220788" cy="944562"/>
            <a:chOff x="2208" y="1920"/>
            <a:chExt cx="1152" cy="1680"/>
          </a:xfrm>
        </p:grpSpPr>
        <p:sp>
          <p:nvSpPr>
            <p:cNvPr id="83993" name="Oval 14"/>
            <p:cNvSpPr>
              <a:spLocks noChangeArrowheads="1"/>
            </p:cNvSpPr>
            <p:nvPr/>
          </p:nvSpPr>
          <p:spPr bwMode="auto">
            <a:xfrm>
              <a:off x="2208" y="2448"/>
              <a:ext cx="1152" cy="1152"/>
            </a:xfrm>
            <a:prstGeom prst="ellipse">
              <a:avLst/>
            </a:prstGeom>
            <a:solidFill>
              <a:srgbClr val="00B0F0"/>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83994" name="Oval 15"/>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Arial" pitchFamily="34" charset="0"/>
                <a:cs typeface="Arial" pitchFamily="34" charset="0"/>
              </a:endParaRPr>
            </a:p>
          </p:txBody>
        </p:sp>
        <p:sp>
          <p:nvSpPr>
            <p:cNvPr id="83995" name="AutoShape 1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Arial" pitchFamily="34" charset="0"/>
                <a:cs typeface="Arial" pitchFamily="34" charset="0"/>
              </a:endParaRPr>
            </a:p>
          </p:txBody>
        </p:sp>
        <p:sp>
          <p:nvSpPr>
            <p:cNvPr id="83996" name="AutoShape 1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F0"/>
            </a:solidFill>
            <a:ln w="9525" algn="ctr">
              <a:noFill/>
              <a:miter lim="800000"/>
              <a:headEnd/>
              <a:tailEnd/>
            </a:ln>
          </p:spPr>
          <p:txBody>
            <a:bodyPr wrap="none" anchor="ctr"/>
            <a:lstStyle/>
            <a:p>
              <a:endParaRPr lang="en-US" dirty="0">
                <a:latin typeface="Arial" pitchFamily="34" charset="0"/>
                <a:cs typeface="Arial" pitchFamily="34" charset="0"/>
              </a:endParaRPr>
            </a:p>
          </p:txBody>
        </p:sp>
      </p:grpSp>
      <p:sp>
        <p:nvSpPr>
          <p:cNvPr id="83975" name="Rectangle 18"/>
          <p:cNvSpPr>
            <a:spLocks noChangeArrowheads="1"/>
          </p:cNvSpPr>
          <p:nvPr/>
        </p:nvSpPr>
        <p:spPr bwMode="auto">
          <a:xfrm>
            <a:off x="3041650" y="3644900"/>
            <a:ext cx="1773238" cy="1836738"/>
          </a:xfrm>
          <a:prstGeom prst="rect">
            <a:avLst/>
          </a:prstGeom>
          <a:noFill/>
          <a:ln w="57150" algn="ctr">
            <a:solidFill>
              <a:srgbClr val="00B0F0"/>
            </a:solidFill>
            <a:miter lim="800000"/>
            <a:headEnd/>
            <a:tailEnd/>
          </a:ln>
        </p:spPr>
        <p:txBody>
          <a:bodyPr wrap="none" anchor="ctr"/>
          <a:lstStyle/>
          <a:p>
            <a:endParaRPr lang="en-US" dirty="0">
              <a:latin typeface="Arial" pitchFamily="34" charset="0"/>
              <a:cs typeface="Arial" pitchFamily="34" charset="0"/>
            </a:endParaRPr>
          </a:p>
        </p:txBody>
      </p:sp>
      <p:sp>
        <p:nvSpPr>
          <p:cNvPr id="83976" name="Text Box 19"/>
          <p:cNvSpPr txBox="1">
            <a:spLocks noChangeArrowheads="1"/>
          </p:cNvSpPr>
          <p:nvPr/>
        </p:nvSpPr>
        <p:spPr bwMode="auto">
          <a:xfrm rot="-5400000">
            <a:off x="1484313" y="4205288"/>
            <a:ext cx="2463800" cy="457200"/>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Critical Section</a:t>
            </a:r>
          </a:p>
        </p:txBody>
      </p:sp>
      <p:sp>
        <p:nvSpPr>
          <p:cNvPr id="83977" name="Rectangle 20"/>
          <p:cNvSpPr>
            <a:spLocks noChangeArrowheads="1"/>
          </p:cNvSpPr>
          <p:nvPr/>
        </p:nvSpPr>
        <p:spPr bwMode="auto">
          <a:xfrm>
            <a:off x="4873625" y="2482850"/>
            <a:ext cx="2522538" cy="736600"/>
          </a:xfrm>
          <a:prstGeom prst="rect">
            <a:avLst/>
          </a:prstGeom>
          <a:noFill/>
          <a:ln w="57150" algn="ctr">
            <a:solidFill>
              <a:srgbClr val="00B0F0"/>
            </a:solidFill>
            <a:miter lim="800000"/>
            <a:headEnd/>
            <a:tailEnd/>
          </a:ln>
        </p:spPr>
        <p:txBody>
          <a:bodyPr wrap="none" anchor="ctr"/>
          <a:lstStyle/>
          <a:p>
            <a:pPr algn="ctr"/>
            <a:endParaRPr lang="en-US" dirty="0">
              <a:latin typeface="Arial" pitchFamily="34" charset="0"/>
              <a:cs typeface="Arial" pitchFamily="34" charset="0"/>
            </a:endParaRPr>
          </a:p>
        </p:txBody>
      </p:sp>
      <p:sp>
        <p:nvSpPr>
          <p:cNvPr id="83978" name="Text Box 21"/>
          <p:cNvSpPr txBox="1">
            <a:spLocks noChangeArrowheads="1"/>
          </p:cNvSpPr>
          <p:nvPr/>
        </p:nvSpPr>
        <p:spPr bwMode="auto">
          <a:xfrm>
            <a:off x="5130839" y="1962150"/>
            <a:ext cx="2097049" cy="461665"/>
          </a:xfrm>
          <a:prstGeom prst="rect">
            <a:avLst/>
          </a:prstGeom>
          <a:noFill/>
          <a:ln w="38100" algn="ctr">
            <a:noFill/>
            <a:miter lim="800000"/>
            <a:headEnd/>
            <a:tailEnd/>
          </a:ln>
        </p:spPr>
        <p:txBody>
          <a:bodyPr wrap="none">
            <a:spAutoFit/>
          </a:bodyPr>
          <a:lstStyle/>
          <a:p>
            <a:r>
              <a:rPr lang="en-US" b="1" dirty="0">
                <a:solidFill>
                  <a:srgbClr val="00B0F0"/>
                </a:solidFill>
                <a:latin typeface="Arial" pitchFamily="34" charset="0"/>
                <a:cs typeface="Arial" pitchFamily="34" charset="0"/>
              </a:rPr>
              <a:t>waiting room</a:t>
            </a:r>
          </a:p>
        </p:txBody>
      </p:sp>
      <p:grpSp>
        <p:nvGrpSpPr>
          <p:cNvPr id="83979" name="Group 22"/>
          <p:cNvGrpSpPr>
            <a:grpSpLocks/>
          </p:cNvGrpSpPr>
          <p:nvPr/>
        </p:nvGrpSpPr>
        <p:grpSpPr bwMode="auto">
          <a:xfrm>
            <a:off x="5614988" y="2563813"/>
            <a:ext cx="685800" cy="609600"/>
            <a:chOff x="1584" y="816"/>
            <a:chExt cx="912" cy="816"/>
          </a:xfrm>
          <a:effectLst>
            <a:glow rad="101600">
              <a:schemeClr val="accent3">
                <a:satMod val="175000"/>
                <a:alpha val="40000"/>
              </a:schemeClr>
            </a:glow>
          </a:effectLst>
        </p:grpSpPr>
        <p:sp>
          <p:nvSpPr>
            <p:cNvPr id="83984" name="Freeform 2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85" name="Freeform 2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86" name="Freeform 25"/>
            <p:cNvSpPr>
              <a:spLocks/>
            </p:cNvSpPr>
            <p:nvPr/>
          </p:nvSpPr>
          <p:spPr bwMode="auto">
            <a:xfrm>
              <a:off x="1920" y="816"/>
              <a:ext cx="144" cy="288"/>
            </a:xfrm>
            <a:custGeom>
              <a:avLst/>
              <a:gdLst>
                <a:gd name="T0" fmla="*/ 0 w 144"/>
                <a:gd name="T1" fmla="*/ 8 h 336"/>
                <a:gd name="T2" fmla="*/ 96 w 144"/>
                <a:gd name="T3" fmla="*/ 0 h 336"/>
                <a:gd name="T4" fmla="*/ 144 w 144"/>
                <a:gd name="T5" fmla="*/ 8 h 336"/>
                <a:gd name="T6" fmla="*/ 144 w 144"/>
                <a:gd name="T7" fmla="*/ 54 h 336"/>
                <a:gd name="T8" fmla="*/ 96 w 144"/>
                <a:gd name="T9" fmla="*/ 46 h 336"/>
                <a:gd name="T10" fmla="*/ 96 w 144"/>
                <a:gd name="T11" fmla="*/ 15 h 336"/>
                <a:gd name="T12" fmla="*/ 0 w 144"/>
                <a:gd name="T13" fmla="*/ 23 h 336"/>
                <a:gd name="T14" fmla="*/ 0 w 144"/>
                <a:gd name="T15" fmla="*/ 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87" name="Freeform 2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88" name="Freeform 2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89" name="Freeform 2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90" name="Freeform 29"/>
            <p:cNvSpPr>
              <a:spLocks/>
            </p:cNvSpPr>
            <p:nvPr/>
          </p:nvSpPr>
          <p:spPr bwMode="auto">
            <a:xfrm>
              <a:off x="1920" y="1296"/>
              <a:ext cx="240" cy="336"/>
            </a:xfrm>
            <a:custGeom>
              <a:avLst/>
              <a:gdLst>
                <a:gd name="T0" fmla="*/ 4 w 336"/>
                <a:gd name="T1" fmla="*/ 0 h 432"/>
                <a:gd name="T2" fmla="*/ 6 w 336"/>
                <a:gd name="T3" fmla="*/ 4 h 432"/>
                <a:gd name="T4" fmla="*/ 1 w 336"/>
                <a:gd name="T5" fmla="*/ 7 h 432"/>
                <a:gd name="T6" fmla="*/ 1 w 336"/>
                <a:gd name="T7" fmla="*/ 21 h 432"/>
                <a:gd name="T8" fmla="*/ 0 w 336"/>
                <a:gd name="T9" fmla="*/ 16 h 432"/>
                <a:gd name="T10" fmla="*/ 0 w 336"/>
                <a:gd name="T11" fmla="*/ 2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91" name="Freeform 30"/>
            <p:cNvSpPr>
              <a:spLocks/>
            </p:cNvSpPr>
            <p:nvPr/>
          </p:nvSpPr>
          <p:spPr bwMode="auto">
            <a:xfrm>
              <a:off x="1728" y="1152"/>
              <a:ext cx="240" cy="288"/>
            </a:xfrm>
            <a:custGeom>
              <a:avLst/>
              <a:gdLst>
                <a:gd name="T0" fmla="*/ 4 w 336"/>
                <a:gd name="T1" fmla="*/ 0 h 432"/>
                <a:gd name="T2" fmla="*/ 6 w 336"/>
                <a:gd name="T3" fmla="*/ 1 h 432"/>
                <a:gd name="T4" fmla="*/ 1 w 336"/>
                <a:gd name="T5" fmla="*/ 1 h 432"/>
                <a:gd name="T6" fmla="*/ 1 w 336"/>
                <a:gd name="T7" fmla="*/ 3 h 432"/>
                <a:gd name="T8" fmla="*/ 0 w 336"/>
                <a:gd name="T9" fmla="*/ 3 h 432"/>
                <a:gd name="T10" fmla="*/ 0 w 336"/>
                <a:gd name="T11" fmla="*/ 1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92" name="Freeform 31"/>
            <p:cNvSpPr>
              <a:spLocks/>
            </p:cNvSpPr>
            <p:nvPr/>
          </p:nvSpPr>
          <p:spPr bwMode="auto">
            <a:xfrm>
              <a:off x="1584" y="1008"/>
              <a:ext cx="192" cy="288"/>
            </a:xfrm>
            <a:custGeom>
              <a:avLst/>
              <a:gdLst>
                <a:gd name="T0" fmla="*/ 1 w 336"/>
                <a:gd name="T1" fmla="*/ 0 h 432"/>
                <a:gd name="T2" fmla="*/ 1 w 336"/>
                <a:gd name="T3" fmla="*/ 1 h 432"/>
                <a:gd name="T4" fmla="*/ 1 w 336"/>
                <a:gd name="T5" fmla="*/ 1 h 432"/>
                <a:gd name="T6" fmla="*/ 1 w 336"/>
                <a:gd name="T7" fmla="*/ 3 h 432"/>
                <a:gd name="T8" fmla="*/ 0 w 336"/>
                <a:gd name="T9" fmla="*/ 3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cs typeface="Arial" pitchFamily="34" charset="0"/>
              </a:endParaRPr>
            </a:p>
          </p:txBody>
        </p:sp>
      </p:grpSp>
      <p:grpSp>
        <p:nvGrpSpPr>
          <p:cNvPr id="83980" name="Group 41"/>
          <p:cNvGrpSpPr>
            <a:grpSpLocks/>
          </p:cNvGrpSpPr>
          <p:nvPr/>
        </p:nvGrpSpPr>
        <p:grpSpPr bwMode="auto">
          <a:xfrm>
            <a:off x="3789363" y="4946650"/>
            <a:ext cx="304800" cy="304800"/>
            <a:chOff x="3894" y="2760"/>
            <a:chExt cx="192" cy="192"/>
          </a:xfrm>
          <a:effectLst>
            <a:glow rad="101600">
              <a:schemeClr val="accent3">
                <a:satMod val="175000"/>
                <a:alpha val="40000"/>
              </a:schemeClr>
            </a:glow>
          </a:effectLst>
        </p:grpSpPr>
        <p:sp>
          <p:nvSpPr>
            <p:cNvPr id="83982" name="Oval 42"/>
            <p:cNvSpPr>
              <a:spLocks noChangeArrowheads="1"/>
            </p:cNvSpPr>
            <p:nvPr/>
          </p:nvSpPr>
          <p:spPr bwMode="auto">
            <a:xfrm>
              <a:off x="3894" y="2760"/>
              <a:ext cx="192" cy="192"/>
            </a:xfrm>
            <a:prstGeom prst="ellipse">
              <a:avLst/>
            </a:prstGeom>
            <a:solidFill>
              <a:srgbClr val="FFFF00"/>
            </a:solidFill>
            <a:ln w="38100" algn="ctr">
              <a:solidFill>
                <a:schemeClr val="tx1"/>
              </a:solidFill>
              <a:round/>
              <a:headEnd/>
              <a:tailEnd/>
            </a:ln>
          </p:spPr>
          <p:txBody>
            <a:bodyPr wrap="none" anchor="ctr"/>
            <a:lstStyle/>
            <a:p>
              <a:endParaRPr lang="en-US" dirty="0">
                <a:latin typeface="Arial" pitchFamily="34" charset="0"/>
                <a:cs typeface="Arial" pitchFamily="34" charset="0"/>
              </a:endParaRPr>
            </a:p>
          </p:txBody>
        </p:sp>
        <p:sp>
          <p:nvSpPr>
            <p:cNvPr id="83983" name="Oval 43"/>
            <p:cNvSpPr>
              <a:spLocks noChangeArrowheads="1"/>
            </p:cNvSpPr>
            <p:nvPr/>
          </p:nvSpPr>
          <p:spPr bwMode="auto">
            <a:xfrm>
              <a:off x="3989" y="2800"/>
              <a:ext cx="67" cy="58"/>
            </a:xfrm>
            <a:prstGeom prst="ellipse">
              <a:avLst/>
            </a:prstGeom>
            <a:solidFill>
              <a:srgbClr val="FFFFCC"/>
            </a:solidFill>
            <a:ln w="3175" algn="ctr">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83981" name="AutoShape 44"/>
          <p:cNvSpPr>
            <a:spLocks noChangeArrowheads="1"/>
          </p:cNvSpPr>
          <p:nvPr/>
        </p:nvSpPr>
        <p:spPr bwMode="auto">
          <a:xfrm>
            <a:off x="5842000" y="1077913"/>
            <a:ext cx="3097213" cy="1023937"/>
          </a:xfrm>
          <a:prstGeom prst="cloudCallout">
            <a:avLst>
              <a:gd name="adj1" fmla="val -29551"/>
              <a:gd name="adj2" fmla="val 102417"/>
            </a:avLst>
          </a:prstGeom>
          <a:solidFill>
            <a:schemeClr val="tx1"/>
          </a:solidFill>
          <a:ln w="38100">
            <a:solidFill>
              <a:schemeClr val="accent1"/>
            </a:solidFill>
            <a:round/>
            <a:headEnd/>
            <a:tailEnd/>
          </a:ln>
        </p:spPr>
        <p:txBody>
          <a:bodyPr anchor="ctr" anchorCtr="0"/>
          <a:lstStyle/>
          <a:p>
            <a:pPr algn="ctr"/>
            <a:r>
              <a:rPr lang="en-US" sz="2000" dirty="0">
                <a:solidFill>
                  <a:srgbClr val="FFFF00"/>
                </a:solidFill>
                <a:latin typeface="Arial" pitchFamily="34" charset="0"/>
                <a:cs typeface="Arial" pitchFamily="34" charset="0"/>
              </a:rPr>
              <a:t>Still waiting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Footer Placeholder 1"/>
          <p:cNvSpPr>
            <a:spLocks noGrp="1"/>
          </p:cNvSpPr>
          <p:nvPr>
            <p:ph type="ftr" sz="quarter" idx="10"/>
          </p:nvPr>
        </p:nvSpPr>
        <p:spPr>
          <a:noFill/>
        </p:spPr>
        <p:txBody>
          <a:bodyPr/>
          <a:lstStyle/>
          <a:p>
            <a:r>
              <a:rPr lang="en-US" dirty="0"/>
              <a:t>Art of Multiprocessor Programming</a:t>
            </a:r>
          </a:p>
        </p:txBody>
      </p:sp>
      <p:sp>
        <p:nvSpPr>
          <p:cNvPr id="84995" name="Slide Number Placeholder 2"/>
          <p:cNvSpPr>
            <a:spLocks noGrp="1"/>
          </p:cNvSpPr>
          <p:nvPr>
            <p:ph type="sldNum" sz="quarter" idx="11"/>
          </p:nvPr>
        </p:nvSpPr>
        <p:spPr>
          <a:noFill/>
        </p:spPr>
        <p:txBody>
          <a:bodyPr/>
          <a:lstStyle/>
          <a:p>
            <a:fld id="{16A05E64-93AD-4B70-A697-414A803C5AE7}" type="slidenum">
              <a:rPr lang="x-none" smtClean="0">
                <a:solidFill>
                  <a:srgbClr val="FFFF00"/>
                </a:solidFill>
                <a:cs typeface="Arial" pitchFamily="34" charset="0"/>
              </a:rPr>
              <a:pPr/>
              <a:t>42</a:t>
            </a:fld>
            <a:endParaRPr lang="en-US" dirty="0">
              <a:solidFill>
                <a:srgbClr val="FFFF00"/>
              </a:solidFill>
              <a:cs typeface="Arial" pitchFamily="34" charset="0"/>
            </a:endParaRPr>
          </a:p>
        </p:txBody>
      </p:sp>
      <p:sp>
        <p:nvSpPr>
          <p:cNvPr id="84996" name="Title 1"/>
          <p:cNvSpPr>
            <a:spLocks noGrp="1"/>
          </p:cNvSpPr>
          <p:nvPr>
            <p:ph type="title" idx="4294967295"/>
          </p:nvPr>
        </p:nvSpPr>
        <p:spPr/>
        <p:txBody>
          <a:bodyPr/>
          <a:lstStyle/>
          <a:p>
            <a:r>
              <a:rPr lang="en-US" dirty="0"/>
              <a:t>Solution to Lost Wakeup </a:t>
            </a:r>
          </a:p>
        </p:txBody>
      </p:sp>
      <p:sp>
        <p:nvSpPr>
          <p:cNvPr id="84997" name="Content Placeholder 2"/>
          <p:cNvSpPr>
            <a:spLocks noGrp="1"/>
          </p:cNvSpPr>
          <p:nvPr>
            <p:ph idx="4294967295"/>
          </p:nvPr>
        </p:nvSpPr>
        <p:spPr>
          <a:xfrm>
            <a:off x="685800" y="2200275"/>
            <a:ext cx="7772400" cy="1228725"/>
          </a:xfrm>
          <a:ln w="38100">
            <a:solidFill>
              <a:srgbClr val="FF9900"/>
            </a:solidFill>
          </a:ln>
        </p:spPr>
        <p:txBody>
          <a:bodyPr/>
          <a:lstStyle/>
          <a:p>
            <a:pPr marL="0" indent="0">
              <a:buNone/>
            </a:pPr>
            <a:r>
              <a:rPr lang="en-US" dirty="0"/>
              <a:t>Always use</a:t>
            </a:r>
          </a:p>
          <a:p>
            <a:pPr marL="457200" lvl="1" indent="0">
              <a:buNone/>
            </a:pPr>
            <a:r>
              <a:rPr lang="en-US" dirty="0">
                <a:solidFill>
                  <a:schemeClr val="bg1"/>
                </a:solidFill>
                <a:latin typeface="Consolas" panose="020B0609020204030204" pitchFamily="49" charset="0"/>
              </a:rPr>
              <a:t>signalAll()</a:t>
            </a:r>
            <a:r>
              <a:rPr lang="en-US" dirty="0">
                <a:solidFill>
                  <a:schemeClr val="bg1"/>
                </a:solidFill>
              </a:rPr>
              <a:t> </a:t>
            </a:r>
            <a:r>
              <a:rPr lang="en-US" dirty="0"/>
              <a:t>and </a:t>
            </a:r>
            <a:r>
              <a:rPr lang="en-US" dirty="0">
                <a:solidFill>
                  <a:schemeClr val="bg1"/>
                </a:solidFill>
                <a:latin typeface="Consolas" panose="020B0609020204030204" pitchFamily="49" charset="0"/>
              </a:rPr>
              <a:t>notifyAll()</a:t>
            </a:r>
            <a:r>
              <a:rPr lang="en-US" dirty="0">
                <a:solidFill>
                  <a:schemeClr val="bg1"/>
                </a:solidFill>
              </a:rPr>
              <a:t> </a:t>
            </a:r>
          </a:p>
        </p:txBody>
      </p:sp>
      <p:sp>
        <p:nvSpPr>
          <p:cNvPr id="84998"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EDD8566C-3775-406F-9A76-8C6F409B5659}" type="slidenum">
              <a:rPr lang="x-none" sz="1400">
                <a:solidFill>
                  <a:srgbClr val="FFFF00"/>
                </a:solidFill>
                <a:latin typeface="Arial" pitchFamily="34" charset="0"/>
                <a:cs typeface="Arial" pitchFamily="34" charset="0"/>
              </a:rPr>
              <a:pPr/>
              <a:t>42</a:t>
            </a:fld>
            <a:endParaRPr lang="en-US" sz="1400" dirty="0">
              <a:solidFill>
                <a:srgbClr val="FFFF00"/>
              </a:solidFill>
              <a:latin typeface="Arial" pitchFamily="34" charset="0"/>
              <a:cs typeface="Arial" pitchFamily="34" charset="0"/>
            </a:endParaRPr>
          </a:p>
        </p:txBody>
      </p:sp>
      <p:sp>
        <p:nvSpPr>
          <p:cNvPr id="2" name="Content Placeholder 2">
            <a:extLst>
              <a:ext uri="{FF2B5EF4-FFF2-40B4-BE49-F238E27FC236}">
                <a16:creationId xmlns:a16="http://schemas.microsoft.com/office/drawing/2014/main" id="{B7326592-B3A0-06BC-4DE7-6FAC292B442C}"/>
              </a:ext>
            </a:extLst>
          </p:cNvPr>
          <p:cNvSpPr txBox="1">
            <a:spLocks/>
          </p:cNvSpPr>
          <p:nvPr/>
        </p:nvSpPr>
        <p:spPr bwMode="auto">
          <a:xfrm>
            <a:off x="685800" y="3838576"/>
            <a:ext cx="7772400" cy="1228725"/>
          </a:xfrm>
          <a:prstGeom prst="rect">
            <a:avLst/>
          </a:prstGeom>
          <a:noFill/>
          <a:ln w="38100">
            <a:solidFill>
              <a:srgbClr val="00B0F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kern="0" dirty="0"/>
              <a:t>Instead of</a:t>
            </a:r>
          </a:p>
          <a:p>
            <a:pPr marL="457200" lvl="1" indent="0">
              <a:buFontTx/>
              <a:buNone/>
            </a:pPr>
            <a:r>
              <a:rPr lang="en-US" kern="0" dirty="0">
                <a:solidFill>
                  <a:schemeClr val="bg1"/>
                </a:solidFill>
                <a:latin typeface="Consolas" panose="020B0609020204030204" pitchFamily="49" charset="0"/>
              </a:rPr>
              <a:t>signal()</a:t>
            </a:r>
            <a:r>
              <a:rPr lang="en-US" kern="0" dirty="0">
                <a:solidFill>
                  <a:schemeClr val="bg1"/>
                </a:solidFill>
              </a:rPr>
              <a:t> </a:t>
            </a:r>
            <a:r>
              <a:rPr lang="en-US" kern="0" dirty="0"/>
              <a:t>and </a:t>
            </a:r>
            <a:r>
              <a:rPr lang="en-US" kern="0" dirty="0">
                <a:solidFill>
                  <a:schemeClr val="bg1"/>
                </a:solidFill>
                <a:latin typeface="Consolas" panose="020B0609020204030204" pitchFamily="49" charset="0"/>
              </a:rPr>
              <a:t>notify()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DBE528-10D9-CEC5-7162-3FBA237A6DD7}"/>
              </a:ext>
            </a:extLst>
          </p:cNvPr>
          <p:cNvSpPr>
            <a:spLocks noGrp="1"/>
          </p:cNvSpPr>
          <p:nvPr>
            <p:ph type="ftr" sz="quarter" idx="10"/>
          </p:nvPr>
        </p:nvSpPr>
        <p:spPr>
          <a:xfrm>
            <a:off x="2581275" y="6248400"/>
            <a:ext cx="3152775" cy="457200"/>
          </a:xfrm>
        </p:spPr>
        <p:txBody>
          <a:bodyPr/>
          <a:lstStyle/>
          <a:p>
            <a:pPr>
              <a:defRPr/>
            </a:pPr>
            <a:r>
              <a:rPr lang="en-US"/>
              <a:t>Art of Multiprocessor Programming</a:t>
            </a:r>
            <a:endParaRPr lang="en-US" dirty="0"/>
          </a:p>
        </p:txBody>
      </p:sp>
      <p:sp>
        <p:nvSpPr>
          <p:cNvPr id="3" name="Slide Number Placeholder 2">
            <a:extLst>
              <a:ext uri="{FF2B5EF4-FFF2-40B4-BE49-F238E27FC236}">
                <a16:creationId xmlns:a16="http://schemas.microsoft.com/office/drawing/2014/main" id="{203254E1-1568-5AF9-139E-A194F2F00D73}"/>
              </a:ext>
            </a:extLst>
          </p:cNvPr>
          <p:cNvSpPr>
            <a:spLocks noGrp="1"/>
          </p:cNvSpPr>
          <p:nvPr>
            <p:ph type="sldNum" sz="quarter" idx="11"/>
          </p:nvPr>
        </p:nvSpPr>
        <p:spPr/>
        <p:txBody>
          <a:bodyPr/>
          <a:lstStyle/>
          <a:p>
            <a:pPr>
              <a:defRPr/>
            </a:pPr>
            <a:fld id="{55C53EFF-7D3C-42E3-85A4-E4808F38889C}" type="slidenum">
              <a:rPr lang="x-none" smtClean="0"/>
              <a:pPr>
                <a:defRPr/>
              </a:pPr>
              <a:t>43</a:t>
            </a:fld>
            <a:endParaRPr lang="en-US" dirty="0"/>
          </a:p>
        </p:txBody>
      </p:sp>
      <p:pic>
        <p:nvPicPr>
          <p:cNvPr id="1026" name="Picture 2" descr="The Lost Weekend (film) - Wikipedia">
            <a:extLst>
              <a:ext uri="{FF2B5EF4-FFF2-40B4-BE49-F238E27FC236}">
                <a16:creationId xmlns:a16="http://schemas.microsoft.com/office/drawing/2014/main" id="{B1B98B3A-4D4E-8547-6C08-F3E245B4B54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6C8FC6B-47C7-99EB-0738-EFCBEB000C1B}"/>
              </a:ext>
            </a:extLst>
          </p:cNvPr>
          <p:cNvSpPr txBox="1"/>
          <p:nvPr/>
        </p:nvSpPr>
        <p:spPr bwMode="auto">
          <a:xfrm>
            <a:off x="2581275" y="2141498"/>
            <a:ext cx="1844864" cy="1219696"/>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WAKE-UP</a:t>
            </a:r>
            <a:endParaRPr lang="en-US" sz="2800" dirty="0">
              <a:solidFill>
                <a:schemeClr val="bg1"/>
              </a:solidFill>
              <a:latin typeface="Consolas" panose="020B0609020204030204" pitchFamily="49" charset="0"/>
              <a:cs typeface="Courier New" panose="02070309020205020404" pitchFamily="49" charset="0"/>
            </a:endParaRPr>
          </a:p>
        </p:txBody>
      </p:sp>
      <p:sp>
        <p:nvSpPr>
          <p:cNvPr id="5" name="TextBox 4">
            <a:extLst>
              <a:ext uri="{FF2B5EF4-FFF2-40B4-BE49-F238E27FC236}">
                <a16:creationId xmlns:a16="http://schemas.microsoft.com/office/drawing/2014/main" id="{D7B3EB87-BAB2-D94C-11DB-A478D48E1DE4}"/>
              </a:ext>
            </a:extLst>
          </p:cNvPr>
          <p:cNvSpPr txBox="1"/>
          <p:nvPr/>
        </p:nvSpPr>
        <p:spPr bwMode="auto">
          <a:xfrm>
            <a:off x="2581275" y="3520059"/>
            <a:ext cx="254268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Hard to detect!</a:t>
            </a:r>
          </a:p>
        </p:txBody>
      </p:sp>
      <p:sp>
        <p:nvSpPr>
          <p:cNvPr id="6" name="TextBox 5">
            <a:extLst>
              <a:ext uri="{FF2B5EF4-FFF2-40B4-BE49-F238E27FC236}">
                <a16:creationId xmlns:a16="http://schemas.microsoft.com/office/drawing/2014/main" id="{55363F5D-D4BE-085F-3C44-BDE6B3649C34}"/>
              </a:ext>
            </a:extLst>
          </p:cNvPr>
          <p:cNvSpPr txBox="1"/>
          <p:nvPr/>
        </p:nvSpPr>
        <p:spPr bwMode="auto">
          <a:xfrm>
            <a:off x="2581275" y="4202144"/>
            <a:ext cx="542674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crashes, SEGFAULTs, </a:t>
            </a:r>
            <a:r>
              <a:rPr lang="en-US" sz="2800" dirty="0" err="1">
                <a:solidFill>
                  <a:srgbClr val="FFFF00"/>
                </a:solidFill>
              </a:rPr>
              <a:t>etc</a:t>
            </a:r>
            <a:r>
              <a:rPr lang="en-US" sz="2800" dirty="0">
                <a:solidFill>
                  <a:srgbClr val="FFFF00"/>
                </a:solidFill>
              </a:rPr>
              <a:t>, …</a:t>
            </a:r>
          </a:p>
        </p:txBody>
      </p:sp>
      <p:sp>
        <p:nvSpPr>
          <p:cNvPr id="7" name="TextBox 6">
            <a:extLst>
              <a:ext uri="{FF2B5EF4-FFF2-40B4-BE49-F238E27FC236}">
                <a16:creationId xmlns:a16="http://schemas.microsoft.com/office/drawing/2014/main" id="{87C7F9E0-AB2E-832F-2467-F881A6869A6E}"/>
              </a:ext>
            </a:extLst>
          </p:cNvPr>
          <p:cNvSpPr txBox="1"/>
          <p:nvPr/>
        </p:nvSpPr>
        <p:spPr bwMode="auto">
          <a:xfrm>
            <a:off x="2581275" y="4884229"/>
            <a:ext cx="481350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Just slowly drains resources</a:t>
            </a:r>
          </a:p>
        </p:txBody>
      </p:sp>
      <p:sp>
        <p:nvSpPr>
          <p:cNvPr id="8" name="TextBox 7">
            <a:extLst>
              <a:ext uri="{FF2B5EF4-FFF2-40B4-BE49-F238E27FC236}">
                <a16:creationId xmlns:a16="http://schemas.microsoft.com/office/drawing/2014/main" id="{EED59B77-6652-9817-DA8E-0E596D13F775}"/>
              </a:ext>
            </a:extLst>
          </p:cNvPr>
          <p:cNvSpPr txBox="1"/>
          <p:nvPr/>
        </p:nvSpPr>
        <p:spPr bwMode="auto">
          <a:xfrm>
            <a:off x="2581275" y="5566314"/>
            <a:ext cx="1561646"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Beware!</a:t>
            </a:r>
            <a:endParaRPr lang="en-US" sz="2800" b="1" dirty="0">
              <a:solidFill>
                <a:srgbClr val="FFFF00"/>
              </a:solidFill>
              <a:latin typeface="Consolas" panose="020B0609020204030204" pitchFamily="49" charset="0"/>
              <a:cs typeface="Courier New" pitchFamily="49" charset="0"/>
            </a:endParaRPr>
          </a:p>
        </p:txBody>
      </p:sp>
    </p:spTree>
    <p:extLst>
      <p:ext uri="{BB962C8B-B14F-4D97-AF65-F5344CB8AC3E}">
        <p14:creationId xmlns:p14="http://schemas.microsoft.com/office/powerpoint/2010/main" val="18892341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FE25F947-77F5-4CA6-8472-B4B2967773ED}" type="slidenum">
              <a:rPr lang="x-none" smtClean="0"/>
              <a:pPr>
                <a:defRPr/>
              </a:pPr>
              <a:t>44</a:t>
            </a:fld>
            <a:endParaRPr lang="en-US" dirty="0"/>
          </a:p>
        </p:txBody>
      </p:sp>
      <p:pic>
        <p:nvPicPr>
          <p:cNvPr id="3" name="Picture 2" descr="“John Hughes posts ‘Why Functional Programming Matters’ ”&#10;Ferdinand Pauwels&#10;Oil on canvas&#10;1872&#10;(collaboration from Richard Carls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6931" y="-9078"/>
            <a:ext cx="5641974" cy="687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bwMode="auto">
          <a:xfrm>
            <a:off x="368981" y="312546"/>
            <a:ext cx="2683748" cy="523220"/>
          </a:xfrm>
          <a:prstGeom prst="rect">
            <a:avLst/>
          </a:prstGeom>
          <a:solidFill>
            <a:schemeClr val="tx1"/>
          </a:solidFill>
          <a:ln w="76200">
            <a:solidFill>
              <a:schemeClr val="tx1">
                <a:lumMod val="8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2800" dirty="0">
                <a:solidFill>
                  <a:srgbClr val="FFFF00"/>
                </a:solidFill>
                <a:latin typeface="Arial" panose="020B0604020202020204" pitchFamily="34" charset="0"/>
                <a:cs typeface="Arial" panose="020B0604020202020204" pitchFamily="34" charset="0"/>
              </a:rPr>
              <a:t>Important Ideas</a:t>
            </a:r>
          </a:p>
        </p:txBody>
      </p:sp>
      <p:sp>
        <p:nvSpPr>
          <p:cNvPr id="6" name="TextBox 5"/>
          <p:cNvSpPr txBox="1"/>
          <p:nvPr/>
        </p:nvSpPr>
        <p:spPr bwMode="auto">
          <a:xfrm>
            <a:off x="1652327" y="5725180"/>
            <a:ext cx="3623108" cy="523220"/>
          </a:xfrm>
          <a:prstGeom prst="rect">
            <a:avLst/>
          </a:prstGeom>
          <a:solidFill>
            <a:schemeClr val="tx1"/>
          </a:solidFill>
          <a:ln w="76200">
            <a:solidFill>
              <a:srgbClr val="0066FF"/>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cs typeface="Arial" panose="020B0604020202020204" pitchFamily="34" charset="0"/>
              </a:rPr>
              <a:t>Beware Lost wakeup!</a:t>
            </a:r>
          </a:p>
        </p:txBody>
      </p:sp>
      <p:sp>
        <p:nvSpPr>
          <p:cNvPr id="7" name="TextBox 6"/>
          <p:cNvSpPr txBox="1"/>
          <p:nvPr/>
        </p:nvSpPr>
        <p:spPr bwMode="auto">
          <a:xfrm>
            <a:off x="2671656" y="3101499"/>
            <a:ext cx="624671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2800" dirty="0">
                <a:solidFill>
                  <a:srgbClr val="FFFF00"/>
                </a:solidFill>
                <a:latin typeface="Arial" panose="020B0604020202020204" pitchFamily="34" charset="0"/>
                <a:cs typeface="Arial" panose="020B0604020202020204" pitchFamily="34" charset="0"/>
              </a:rPr>
              <a:t>Wait for condition to become satisfied</a:t>
            </a:r>
          </a:p>
        </p:txBody>
      </p:sp>
      <p:sp>
        <p:nvSpPr>
          <p:cNvPr id="8" name="TextBox 7"/>
          <p:cNvSpPr txBox="1"/>
          <p:nvPr/>
        </p:nvSpPr>
        <p:spPr bwMode="auto">
          <a:xfrm>
            <a:off x="2671656" y="3976060"/>
            <a:ext cx="5501827" cy="523220"/>
          </a:xfrm>
          <a:prstGeom prst="rect">
            <a:avLst/>
          </a:prstGeom>
          <a:solidFill>
            <a:schemeClr val="tx1"/>
          </a:solidFill>
          <a:ln w="76200">
            <a:solidFill>
              <a:srgbClr val="CCECFF"/>
            </a:solid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2800" dirty="0">
                <a:solidFill>
                  <a:srgbClr val="FFFF00"/>
                </a:solidFill>
                <a:latin typeface="Arial" panose="020B0604020202020204" pitchFamily="34" charset="0"/>
                <a:cs typeface="Arial" panose="020B0604020202020204" pitchFamily="34" charset="0"/>
              </a:rPr>
              <a:t>Signal that a condition is satisfied</a:t>
            </a:r>
          </a:p>
        </p:txBody>
      </p:sp>
      <p:sp>
        <p:nvSpPr>
          <p:cNvPr id="9" name="TextBox 8"/>
          <p:cNvSpPr txBox="1"/>
          <p:nvPr/>
        </p:nvSpPr>
        <p:spPr bwMode="auto">
          <a:xfrm>
            <a:off x="1652327" y="1352377"/>
            <a:ext cx="3464411" cy="523220"/>
          </a:xfrm>
          <a:prstGeom prst="rect">
            <a:avLst/>
          </a:prstGeom>
          <a:solidFill>
            <a:schemeClr val="tx1"/>
          </a:solidFill>
          <a:ln w="76200">
            <a:solidFill>
              <a:srgbClr val="92D05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cs typeface="Arial" panose="020B0604020202020204" pitchFamily="34" charset="0"/>
              </a:rPr>
              <a:t>Spinning vs blocking</a:t>
            </a:r>
          </a:p>
        </p:txBody>
      </p:sp>
      <p:sp>
        <p:nvSpPr>
          <p:cNvPr id="10" name="TextBox 9"/>
          <p:cNvSpPr txBox="1"/>
          <p:nvPr/>
        </p:nvSpPr>
        <p:spPr bwMode="auto">
          <a:xfrm>
            <a:off x="2671656" y="4850621"/>
            <a:ext cx="5581977" cy="523220"/>
          </a:xfrm>
          <a:prstGeom prst="rect">
            <a:avLst/>
          </a:prstGeom>
          <a:solidFill>
            <a:schemeClr val="tx1"/>
          </a:solidFill>
          <a:ln w="76200">
            <a:solidFill>
              <a:srgbClr val="FF0066"/>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cs typeface="Arial" panose="020B0604020202020204" pitchFamily="34" charset="0"/>
              </a:rPr>
              <a:t>Acquire &amp; release associated lock</a:t>
            </a:r>
          </a:p>
        </p:txBody>
      </p:sp>
      <p:sp>
        <p:nvSpPr>
          <p:cNvPr id="11" name="TextBox 10"/>
          <p:cNvSpPr txBox="1"/>
          <p:nvPr/>
        </p:nvSpPr>
        <p:spPr bwMode="auto">
          <a:xfrm>
            <a:off x="1652327" y="2226938"/>
            <a:ext cx="188545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p>
            <a:pPr algn="l"/>
            <a:r>
              <a:rPr lang="en-US" sz="2800" dirty="0">
                <a:solidFill>
                  <a:srgbClr val="FFFF00"/>
                </a:solidFill>
                <a:latin typeface="Arial" panose="020B0604020202020204" pitchFamily="34" charset="0"/>
                <a:cs typeface="Arial" panose="020B0604020202020204" pitchFamily="34" charset="0"/>
              </a:rPr>
              <a:t>Conditions</a:t>
            </a:r>
          </a:p>
        </p:txBody>
      </p:sp>
    </p:spTree>
    <p:extLst>
      <p:ext uri="{BB962C8B-B14F-4D97-AF65-F5344CB8AC3E}">
        <p14:creationId xmlns:p14="http://schemas.microsoft.com/office/powerpoint/2010/main" val="1174880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spDef>
    <a:ln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44736</TotalTime>
  <Words>3465</Words>
  <Application>Microsoft Office PowerPoint</Application>
  <PresentationFormat>Overhead</PresentationFormat>
  <Paragraphs>623</Paragraphs>
  <Slides>44</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Comic Sans MS</vt:lpstr>
      <vt:lpstr>Consolas</vt:lpstr>
      <vt:lpstr>Marlett</vt:lpstr>
      <vt:lpstr>Blank Presentation</vt:lpstr>
      <vt:lpstr>PowerPoint Presentation</vt:lpstr>
      <vt:lpstr>What Should you do if you can’t get a lock?</vt:lpstr>
      <vt:lpstr>What Should you do if you can’t get a lock?</vt:lpstr>
      <vt:lpstr>What Should you do if you can’t get a lock?</vt:lpstr>
      <vt:lpstr>How to Choose?</vt:lpstr>
      <vt:lpstr>Monitor Locks</vt:lpstr>
      <vt:lpstr>Java Lock Interface</vt:lpstr>
      <vt:lpstr>The Java Lock Interface</vt:lpstr>
      <vt:lpstr>The Java Lock Interface</vt:lpstr>
      <vt:lpstr>The Java Lock Interface</vt:lpstr>
      <vt:lpstr>The Java Lock Interface</vt:lpstr>
      <vt:lpstr>The Java Lock Interface</vt:lpstr>
      <vt:lpstr>Lock Conditions</vt:lpstr>
      <vt:lpstr>Lock Conditions</vt:lpstr>
      <vt:lpstr>Lock Conditions</vt:lpstr>
      <vt:lpstr>Lock Conditions</vt:lpstr>
      <vt:lpstr>Await</vt:lpstr>
      <vt:lpstr>Signal</vt:lpstr>
      <vt:lpstr>Signal All</vt:lpstr>
      <vt:lpstr>A Monitor Lock for a Queue</vt:lpstr>
      <vt:lpstr>Unsuccessful Deq</vt:lpstr>
      <vt:lpstr>Another Deq</vt:lpstr>
      <vt:lpstr>Enqueuer to the Rescue</vt:lpstr>
      <vt:lpstr>Monitor Signaling </vt:lpstr>
      <vt:lpstr>Dequeuers Signaled</vt:lpstr>
      <vt:lpstr>Dequeuers Signaled</vt:lpstr>
      <vt:lpstr>Dollar Short + Day Late</vt:lpstr>
      <vt:lpstr>Java Object Interface</vt:lpstr>
      <vt:lpstr>Java Synchronized Methods</vt:lpstr>
      <vt:lpstr>Java Synchronized Methods</vt:lpstr>
      <vt:lpstr>Java Synchronized Methods</vt:lpstr>
      <vt:lpstr>Java Synchronized Methods</vt:lpstr>
      <vt:lpstr>Java Synchronized Methods</vt:lpstr>
      <vt:lpstr>Java Synchronized Methods</vt:lpstr>
      <vt:lpstr>Java Synchronized Methods</vt:lpstr>
      <vt:lpstr>Java Synchronized Methods</vt:lpstr>
      <vt:lpstr>Beware Lost Wake-Ups</vt:lpstr>
      <vt:lpstr>Lost Wake-Up</vt:lpstr>
      <vt:lpstr>Lost Wake-Up</vt:lpstr>
      <vt:lpstr>Lost Wake-Up</vt:lpstr>
      <vt:lpstr>What’s Wrong Here?</vt:lpstr>
      <vt:lpstr>Solution to Lost Wakeup </vt:lpstr>
      <vt:lpstr>PowerPoint Presentation</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of Multiprocessor Programming</dc:title>
  <dc:creator>Maurice Herlihy and Nir Shavit</dc:creator>
  <cp:lastModifiedBy>Maurice Herlih</cp:lastModifiedBy>
  <cp:revision>1023</cp:revision>
  <cp:lastPrinted>1999-05-13T01:42:18Z</cp:lastPrinted>
  <dcterms:created xsi:type="dcterms:W3CDTF">1999-05-12T13:47:53Z</dcterms:created>
  <dcterms:modified xsi:type="dcterms:W3CDTF">2024-10-25T14:05:02Z</dcterms:modified>
</cp:coreProperties>
</file>